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68"/>
  </p:notesMasterIdLst>
  <p:sldIdLst>
    <p:sldId id="256" r:id="rId2"/>
    <p:sldId id="328" r:id="rId3"/>
    <p:sldId id="330" r:id="rId4"/>
    <p:sldId id="257" r:id="rId5"/>
    <p:sldId id="258" r:id="rId6"/>
    <p:sldId id="259" r:id="rId7"/>
    <p:sldId id="265" r:id="rId8"/>
    <p:sldId id="260" r:id="rId9"/>
    <p:sldId id="263" r:id="rId10"/>
    <p:sldId id="266" r:id="rId11"/>
    <p:sldId id="267" r:id="rId12"/>
    <p:sldId id="262" r:id="rId13"/>
    <p:sldId id="275" r:id="rId14"/>
    <p:sldId id="271" r:id="rId15"/>
    <p:sldId id="273" r:id="rId16"/>
    <p:sldId id="261" r:id="rId17"/>
    <p:sldId id="280" r:id="rId18"/>
    <p:sldId id="333" r:id="rId19"/>
    <p:sldId id="279" r:id="rId20"/>
    <p:sldId id="318" r:id="rId21"/>
    <p:sldId id="283" r:id="rId22"/>
    <p:sldId id="268" r:id="rId23"/>
    <p:sldId id="276" r:id="rId24"/>
    <p:sldId id="270" r:id="rId25"/>
    <p:sldId id="278" r:id="rId26"/>
    <p:sldId id="287" r:id="rId27"/>
    <p:sldId id="286" r:id="rId28"/>
    <p:sldId id="284" r:id="rId29"/>
    <p:sldId id="289" r:id="rId30"/>
    <p:sldId id="285" r:id="rId31"/>
    <p:sldId id="288" r:id="rId32"/>
    <p:sldId id="290" r:id="rId33"/>
    <p:sldId id="291" r:id="rId34"/>
    <p:sldId id="292" r:id="rId35"/>
    <p:sldId id="282" r:id="rId36"/>
    <p:sldId id="323" r:id="rId37"/>
    <p:sldId id="293" r:id="rId38"/>
    <p:sldId id="294" r:id="rId39"/>
    <p:sldId id="295" r:id="rId40"/>
    <p:sldId id="296" r:id="rId41"/>
    <p:sldId id="297" r:id="rId42"/>
    <p:sldId id="324" r:id="rId43"/>
    <p:sldId id="319" r:id="rId44"/>
    <p:sldId id="321" r:id="rId45"/>
    <p:sldId id="320" r:id="rId46"/>
    <p:sldId id="325" r:id="rId47"/>
    <p:sldId id="299" r:id="rId48"/>
    <p:sldId id="298" r:id="rId49"/>
    <p:sldId id="316" r:id="rId50"/>
    <p:sldId id="303" r:id="rId51"/>
    <p:sldId id="302" r:id="rId52"/>
    <p:sldId id="304" r:id="rId53"/>
    <p:sldId id="307" r:id="rId54"/>
    <p:sldId id="306" r:id="rId55"/>
    <p:sldId id="308" r:id="rId56"/>
    <p:sldId id="322" r:id="rId57"/>
    <p:sldId id="305" r:id="rId58"/>
    <p:sldId id="309" r:id="rId59"/>
    <p:sldId id="310" r:id="rId60"/>
    <p:sldId id="326" r:id="rId61"/>
    <p:sldId id="312" r:id="rId62"/>
    <p:sldId id="311" r:id="rId63"/>
    <p:sldId id="313" r:id="rId64"/>
    <p:sldId id="314" r:id="rId65"/>
    <p:sldId id="327" r:id="rId66"/>
    <p:sldId id="332" r:id="rId6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Grid="0" snapToObjects="1">
      <p:cViewPr>
        <p:scale>
          <a:sx n="100" d="100"/>
          <a:sy n="100" d="100"/>
        </p:scale>
        <p:origin x="100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1" d="100"/>
          <a:sy n="91" d="100"/>
        </p:scale>
        <p:origin x="380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notesMaster" Target="notesMasters/notesMaster1.xml"/><Relationship Id="rId69" Type="http://schemas.openxmlformats.org/officeDocument/2006/relationships/presProps" Target="pres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viewProps" Target="viewProps.xml"/><Relationship Id="rId71" Type="http://schemas.openxmlformats.org/officeDocument/2006/relationships/theme" Target="theme/theme1.xml"/><Relationship Id="rId72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BA61250-91CB-B24E-AA6B-40BD0C4587E3}" type="doc">
      <dgm:prSet loTypeId="urn:microsoft.com/office/officeart/2005/8/layout/StepDownProcess" loCatId="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E5CC7E40-5A04-3C4F-867E-DBA54FD27F30}">
      <dgm:prSet phldrT="[文字]"/>
      <dgm:spPr/>
      <dgm:t>
        <a:bodyPr/>
        <a:lstStyle/>
        <a:p>
          <a:r>
            <a:rPr lang="en-US" altLang="zh-TW" dirty="0" smtClean="0"/>
            <a:t>Input</a:t>
          </a:r>
          <a:endParaRPr lang="zh-TW" altLang="en-US" dirty="0"/>
        </a:p>
      </dgm:t>
    </dgm:pt>
    <dgm:pt modelId="{A208C06D-A675-794C-8E56-2CB0D0C99277}" type="parTrans" cxnId="{8AE811A7-182A-C247-B988-B6DAE5B3982D}">
      <dgm:prSet/>
      <dgm:spPr/>
      <dgm:t>
        <a:bodyPr/>
        <a:lstStyle/>
        <a:p>
          <a:endParaRPr lang="zh-TW" altLang="en-US"/>
        </a:p>
      </dgm:t>
    </dgm:pt>
    <dgm:pt modelId="{5A6DEDBF-CF6E-3B49-938D-D4FD4E2893F9}" type="sibTrans" cxnId="{8AE811A7-182A-C247-B988-B6DAE5B3982D}">
      <dgm:prSet/>
      <dgm:spPr/>
      <dgm:t>
        <a:bodyPr/>
        <a:lstStyle/>
        <a:p>
          <a:endParaRPr lang="zh-TW" altLang="en-US"/>
        </a:p>
      </dgm:t>
    </dgm:pt>
    <dgm:pt modelId="{C3D95AF3-83F5-7945-B0BB-5AA96ED0E7AD}">
      <dgm:prSet phldrT="[文字]" custT="1"/>
      <dgm:spPr/>
      <dgm:t>
        <a:bodyPr/>
        <a:lstStyle/>
        <a:p>
          <a:r>
            <a:rPr lang="en-US" altLang="zh-TW" sz="2000" dirty="0" smtClean="0">
              <a:latin typeface="Yuanti TC" charset="-120"/>
              <a:ea typeface="Yuanti TC" charset="-120"/>
              <a:cs typeface="Yuanti TC" charset="-120"/>
            </a:rPr>
            <a:t>E.g. </a:t>
          </a:r>
          <a:r>
            <a:rPr lang="zh-TW" altLang="en-US" sz="2000" dirty="0" smtClean="0">
              <a:latin typeface="Yuanti TC" charset="-120"/>
              <a:ea typeface="Yuanti TC" charset="-120"/>
              <a:cs typeface="Yuanti TC" charset="-120"/>
            </a:rPr>
            <a:t>輸入帳號密碼</a:t>
          </a:r>
          <a:endParaRPr lang="zh-TW" altLang="en-US" sz="2000" dirty="0">
            <a:latin typeface="Yuanti TC" charset="-120"/>
            <a:ea typeface="Yuanti TC" charset="-120"/>
            <a:cs typeface="Yuanti TC" charset="-120"/>
          </a:endParaRPr>
        </a:p>
      </dgm:t>
    </dgm:pt>
    <dgm:pt modelId="{C64C776B-BB76-0441-84CD-60C44D7BC6F1}" type="parTrans" cxnId="{B6FEAEDE-8017-9446-9307-D270F33FF387}">
      <dgm:prSet/>
      <dgm:spPr/>
      <dgm:t>
        <a:bodyPr/>
        <a:lstStyle/>
        <a:p>
          <a:endParaRPr lang="zh-TW" altLang="en-US"/>
        </a:p>
      </dgm:t>
    </dgm:pt>
    <dgm:pt modelId="{F1832AE5-279E-CE45-AEB3-74308FED3C1A}" type="sibTrans" cxnId="{B6FEAEDE-8017-9446-9307-D270F33FF387}">
      <dgm:prSet/>
      <dgm:spPr/>
      <dgm:t>
        <a:bodyPr/>
        <a:lstStyle/>
        <a:p>
          <a:endParaRPr lang="zh-TW" altLang="en-US"/>
        </a:p>
      </dgm:t>
    </dgm:pt>
    <dgm:pt modelId="{28A0F45A-BB01-9142-887F-87F070C956B0}">
      <dgm:prSet phldrT="[文字]"/>
      <dgm:spPr/>
      <dgm:t>
        <a:bodyPr/>
        <a:lstStyle/>
        <a:p>
          <a:r>
            <a:rPr lang="en-US" altLang="zh-TW" dirty="0" smtClean="0"/>
            <a:t>Process</a:t>
          </a:r>
          <a:endParaRPr lang="zh-TW" altLang="en-US" dirty="0"/>
        </a:p>
      </dgm:t>
    </dgm:pt>
    <dgm:pt modelId="{7D419ADB-4751-CE4D-BA0B-899A0F67B51F}" type="parTrans" cxnId="{3DA88BB8-2569-1E44-8D3B-742EE2ED39DB}">
      <dgm:prSet/>
      <dgm:spPr/>
      <dgm:t>
        <a:bodyPr/>
        <a:lstStyle/>
        <a:p>
          <a:endParaRPr lang="zh-TW" altLang="en-US"/>
        </a:p>
      </dgm:t>
    </dgm:pt>
    <dgm:pt modelId="{B66D5D37-A3AD-514A-9DC1-0B3EBFA20959}" type="sibTrans" cxnId="{3DA88BB8-2569-1E44-8D3B-742EE2ED39DB}">
      <dgm:prSet/>
      <dgm:spPr/>
      <dgm:t>
        <a:bodyPr/>
        <a:lstStyle/>
        <a:p>
          <a:endParaRPr lang="zh-TW" altLang="en-US"/>
        </a:p>
      </dgm:t>
    </dgm:pt>
    <dgm:pt modelId="{C0384589-AE6B-954F-B7E0-DCD1B69E399E}">
      <dgm:prSet phldrT="[文字]" custT="1"/>
      <dgm:spPr/>
      <dgm:t>
        <a:bodyPr/>
        <a:lstStyle/>
        <a:p>
          <a:r>
            <a:rPr lang="en-US" altLang="zh-TW" sz="2000" dirty="0" smtClean="0">
              <a:latin typeface="Yuanti TC" charset="-120"/>
              <a:ea typeface="Yuanti TC" charset="-120"/>
              <a:cs typeface="Yuanti TC" charset="-120"/>
            </a:rPr>
            <a:t>E.g.</a:t>
          </a:r>
          <a:r>
            <a:rPr lang="zh-TW" altLang="en-US" sz="2000" dirty="0" smtClean="0">
              <a:latin typeface="Yuanti TC" charset="-120"/>
              <a:ea typeface="Yuanti TC" charset="-120"/>
              <a:cs typeface="Yuanti TC" charset="-120"/>
            </a:rPr>
            <a:t> 檢查帳號密碼</a:t>
          </a:r>
          <a:r>
            <a:rPr lang="en-US" altLang="zh-TW" sz="2000" dirty="0" smtClean="0">
              <a:latin typeface="Yuanti TC" charset="-120"/>
              <a:ea typeface="Yuanti TC" charset="-120"/>
              <a:cs typeface="Yuanti TC" charset="-120"/>
            </a:rPr>
            <a:t>(</a:t>
          </a:r>
          <a:r>
            <a:rPr lang="zh-TW" altLang="en-US" sz="2000" dirty="0" smtClean="0">
              <a:latin typeface="Yuanti TC" charset="-120"/>
              <a:ea typeface="Yuanti TC" charset="-120"/>
              <a:cs typeface="Yuanti TC" charset="-120"/>
            </a:rPr>
            <a:t>驗證身份</a:t>
          </a:r>
          <a:r>
            <a:rPr lang="en-US" altLang="zh-TW" sz="2000" dirty="0" smtClean="0">
              <a:latin typeface="Yuanti TC" charset="-120"/>
              <a:ea typeface="Yuanti TC" charset="-120"/>
              <a:cs typeface="Yuanti TC" charset="-120"/>
            </a:rPr>
            <a:t>)</a:t>
          </a:r>
          <a:r>
            <a:rPr lang="zh-TW" altLang="en-US" sz="2000" dirty="0" smtClean="0">
              <a:latin typeface="Yuanti TC" charset="-120"/>
              <a:ea typeface="Yuanti TC" charset="-120"/>
              <a:cs typeface="Yuanti TC" charset="-120"/>
            </a:rPr>
            <a:t>、紀錄登入紀錄、判斷授權、</a:t>
          </a:r>
          <a:r>
            <a:rPr lang="en-US" altLang="zh-TW" sz="2000" dirty="0" err="1" smtClean="0">
              <a:latin typeface="Yuanti TC" charset="-120"/>
              <a:ea typeface="Yuanti TC" charset="-120"/>
              <a:cs typeface="Yuanti TC" charset="-120"/>
            </a:rPr>
            <a:t>blarblarblar</a:t>
          </a:r>
          <a:endParaRPr lang="zh-TW" altLang="en-US" sz="2000" dirty="0">
            <a:latin typeface="Yuanti TC" charset="-120"/>
            <a:ea typeface="Yuanti TC" charset="-120"/>
            <a:cs typeface="Yuanti TC" charset="-120"/>
          </a:endParaRPr>
        </a:p>
      </dgm:t>
    </dgm:pt>
    <dgm:pt modelId="{B9C22D42-5097-2344-9689-D7CC65058301}" type="parTrans" cxnId="{C19247D9-A5A1-E343-821A-77C6C7456D8F}">
      <dgm:prSet/>
      <dgm:spPr/>
      <dgm:t>
        <a:bodyPr/>
        <a:lstStyle/>
        <a:p>
          <a:endParaRPr lang="zh-TW" altLang="en-US"/>
        </a:p>
      </dgm:t>
    </dgm:pt>
    <dgm:pt modelId="{3A32865F-A502-3E44-99E5-C67C61931FED}" type="sibTrans" cxnId="{C19247D9-A5A1-E343-821A-77C6C7456D8F}">
      <dgm:prSet/>
      <dgm:spPr/>
      <dgm:t>
        <a:bodyPr/>
        <a:lstStyle/>
        <a:p>
          <a:endParaRPr lang="zh-TW" altLang="en-US"/>
        </a:p>
      </dgm:t>
    </dgm:pt>
    <dgm:pt modelId="{5B4433D6-C9FE-A44D-9A5D-7796B00F6E70}">
      <dgm:prSet phldrT="[文字]"/>
      <dgm:spPr/>
      <dgm:t>
        <a:bodyPr/>
        <a:lstStyle/>
        <a:p>
          <a:r>
            <a:rPr lang="en-US" altLang="zh-TW" dirty="0" smtClean="0"/>
            <a:t>Output</a:t>
          </a:r>
          <a:endParaRPr lang="zh-TW" altLang="en-US" dirty="0"/>
        </a:p>
      </dgm:t>
    </dgm:pt>
    <dgm:pt modelId="{D3BBBC3B-C31E-E948-B5E9-19FF2CBDDEB4}" type="parTrans" cxnId="{643C0833-AC49-E749-A03A-8A72ECBD508C}">
      <dgm:prSet/>
      <dgm:spPr/>
      <dgm:t>
        <a:bodyPr/>
        <a:lstStyle/>
        <a:p>
          <a:endParaRPr lang="zh-TW" altLang="en-US"/>
        </a:p>
      </dgm:t>
    </dgm:pt>
    <dgm:pt modelId="{1D3E5260-1B75-AF47-A320-AC315F7B37F5}" type="sibTrans" cxnId="{643C0833-AC49-E749-A03A-8A72ECBD508C}">
      <dgm:prSet/>
      <dgm:spPr/>
      <dgm:t>
        <a:bodyPr/>
        <a:lstStyle/>
        <a:p>
          <a:endParaRPr lang="zh-TW" altLang="en-US"/>
        </a:p>
      </dgm:t>
    </dgm:pt>
    <dgm:pt modelId="{726291FB-9C8D-8F4C-B23D-4EFE6E39488A}">
      <dgm:prSet phldrT="[文字]" custT="1"/>
      <dgm:spPr/>
      <dgm:t>
        <a:bodyPr/>
        <a:lstStyle/>
        <a:p>
          <a:r>
            <a:rPr lang="en-US" altLang="zh-TW" sz="2000" dirty="0" smtClean="0">
              <a:latin typeface="Yuanti TC" charset="-120"/>
              <a:ea typeface="Yuanti TC" charset="-120"/>
              <a:cs typeface="Yuanti TC" charset="-120"/>
            </a:rPr>
            <a:t>E.g.</a:t>
          </a:r>
          <a:r>
            <a:rPr lang="zh-TW" altLang="en-US" sz="2000" dirty="0" smtClean="0">
              <a:latin typeface="Yuanti TC" charset="-120"/>
              <a:ea typeface="Yuanti TC" charset="-120"/>
              <a:cs typeface="Yuanti TC" charset="-120"/>
            </a:rPr>
            <a:t> 顯示登入成功畫面、會員專區</a:t>
          </a:r>
          <a:endParaRPr lang="zh-TW" altLang="en-US" sz="2000" dirty="0">
            <a:latin typeface="Yuanti TC" charset="-120"/>
            <a:ea typeface="Yuanti TC" charset="-120"/>
            <a:cs typeface="Yuanti TC" charset="-120"/>
          </a:endParaRPr>
        </a:p>
      </dgm:t>
    </dgm:pt>
    <dgm:pt modelId="{F99909FD-0BB2-8642-916D-C00AA06D27E2}" type="parTrans" cxnId="{A3ADE6E1-F83E-2543-9A78-EA528BE23C7B}">
      <dgm:prSet/>
      <dgm:spPr/>
      <dgm:t>
        <a:bodyPr/>
        <a:lstStyle/>
        <a:p>
          <a:endParaRPr lang="zh-TW" altLang="en-US"/>
        </a:p>
      </dgm:t>
    </dgm:pt>
    <dgm:pt modelId="{67B2BFBF-A399-9942-9FAC-9E6234A0F095}" type="sibTrans" cxnId="{A3ADE6E1-F83E-2543-9A78-EA528BE23C7B}">
      <dgm:prSet/>
      <dgm:spPr/>
      <dgm:t>
        <a:bodyPr/>
        <a:lstStyle/>
        <a:p>
          <a:endParaRPr lang="zh-TW" altLang="en-US"/>
        </a:p>
      </dgm:t>
    </dgm:pt>
    <dgm:pt modelId="{E5F1FBB1-C78F-F048-9CA2-6596C0783914}" type="pres">
      <dgm:prSet presAssocID="{BBA61250-91CB-B24E-AA6B-40BD0C4587E3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TW" altLang="en-US"/>
        </a:p>
      </dgm:t>
    </dgm:pt>
    <dgm:pt modelId="{513543CD-9E5A-644E-84B7-8703C78DC6AA}" type="pres">
      <dgm:prSet presAssocID="{E5CC7E40-5A04-3C4F-867E-DBA54FD27F30}" presName="composite" presStyleCnt="0"/>
      <dgm:spPr/>
    </dgm:pt>
    <dgm:pt modelId="{F1375EF5-7832-E94D-9790-E772E1536FA8}" type="pres">
      <dgm:prSet presAssocID="{E5CC7E40-5A04-3C4F-867E-DBA54FD27F30}" presName="bentUpArrow1" presStyleLbl="alignImgPlace1" presStyleIdx="0" presStyleCnt="2"/>
      <dgm:spPr/>
    </dgm:pt>
    <dgm:pt modelId="{0795C88B-C7C9-8147-9FF4-DBBC69345998}" type="pres">
      <dgm:prSet presAssocID="{E5CC7E40-5A04-3C4F-867E-DBA54FD27F30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43BCE0A-2483-1640-A53C-582320A13D1C}" type="pres">
      <dgm:prSet presAssocID="{E5CC7E40-5A04-3C4F-867E-DBA54FD27F30}" presName="ChildText" presStyleLbl="revTx" presStyleIdx="0" presStyleCnt="3" custScaleX="443418" custLinFactX="76501" custLinFactNeighborX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9B7DCD5D-D439-5147-88D2-BCDCC14ADD97}" type="pres">
      <dgm:prSet presAssocID="{5A6DEDBF-CF6E-3B49-938D-D4FD4E2893F9}" presName="sibTrans" presStyleCnt="0"/>
      <dgm:spPr/>
    </dgm:pt>
    <dgm:pt modelId="{030813F2-6A44-D245-B2ED-6735B9E6FD2D}" type="pres">
      <dgm:prSet presAssocID="{28A0F45A-BB01-9142-887F-87F070C956B0}" presName="composite" presStyleCnt="0"/>
      <dgm:spPr/>
    </dgm:pt>
    <dgm:pt modelId="{521D9CAF-CF9E-AB45-B2D5-E94A3F210C03}" type="pres">
      <dgm:prSet presAssocID="{28A0F45A-BB01-9142-887F-87F070C956B0}" presName="bentUpArrow1" presStyleLbl="alignImgPlace1" presStyleIdx="1" presStyleCnt="2" custLinFactX="-33436" custLinFactNeighborX="-100000" custLinFactNeighborY="-297"/>
      <dgm:spPr/>
    </dgm:pt>
    <dgm:pt modelId="{E7CC18DC-441C-7F4E-88C5-1BBC443A64F1}" type="pres">
      <dgm:prSet presAssocID="{28A0F45A-BB01-9142-887F-87F070C956B0}" presName="ParentText" presStyleLbl="node1" presStyleIdx="1" presStyleCnt="3" custLinFactNeighborX="-96584" custLinFactNeighborY="96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B3D3740B-0DAC-5248-8E46-033FACDB0EB7}" type="pres">
      <dgm:prSet presAssocID="{28A0F45A-BB01-9142-887F-87F070C956B0}" presName="ChildText" presStyleLbl="revTx" presStyleIdx="1" presStyleCnt="3" custScaleX="495003" custLinFactNeighborX="77128" custLinFactNeighborY="473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C93B6F63-07AB-E049-A935-EA941DF76FB5}" type="pres">
      <dgm:prSet presAssocID="{B66D5D37-A3AD-514A-9DC1-0B3EBFA20959}" presName="sibTrans" presStyleCnt="0"/>
      <dgm:spPr/>
    </dgm:pt>
    <dgm:pt modelId="{55B88896-E3F3-BB4B-9B9B-34D8EED3C52F}" type="pres">
      <dgm:prSet presAssocID="{5B4433D6-C9FE-A44D-9A5D-7796B00F6E70}" presName="composite" presStyleCnt="0"/>
      <dgm:spPr/>
    </dgm:pt>
    <dgm:pt modelId="{0F736B14-9BD3-5841-B65E-4B9D46B34946}" type="pres">
      <dgm:prSet presAssocID="{5B4433D6-C9FE-A44D-9A5D-7796B00F6E70}" presName="ParentText" presStyleLbl="node1" presStyleIdx="2" presStyleCnt="3" custLinFactX="-28246" custLinFactNeighborX="-100000" custLinFactNeighborY="-39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B732A2D-8E84-F244-8BB7-454CAD20279D}" type="pres">
      <dgm:prSet presAssocID="{5B4433D6-C9FE-A44D-9A5D-7796B00F6E70}" presName="FinalChildText" presStyleLbl="revTx" presStyleIdx="2" presStyleCnt="3" custScaleX="393451" custLinFactNeighborX="-16900" custLinFactNeighborY="-55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8AE811A7-182A-C247-B988-B6DAE5B3982D}" srcId="{BBA61250-91CB-B24E-AA6B-40BD0C4587E3}" destId="{E5CC7E40-5A04-3C4F-867E-DBA54FD27F30}" srcOrd="0" destOrd="0" parTransId="{A208C06D-A675-794C-8E56-2CB0D0C99277}" sibTransId="{5A6DEDBF-CF6E-3B49-938D-D4FD4E2893F9}"/>
    <dgm:cxn modelId="{3DA88BB8-2569-1E44-8D3B-742EE2ED39DB}" srcId="{BBA61250-91CB-B24E-AA6B-40BD0C4587E3}" destId="{28A0F45A-BB01-9142-887F-87F070C956B0}" srcOrd="1" destOrd="0" parTransId="{7D419ADB-4751-CE4D-BA0B-899A0F67B51F}" sibTransId="{B66D5D37-A3AD-514A-9DC1-0B3EBFA20959}"/>
    <dgm:cxn modelId="{B7BE8D02-EEF2-234C-9896-C922FFB20282}" type="presOf" srcId="{E5CC7E40-5A04-3C4F-867E-DBA54FD27F30}" destId="{0795C88B-C7C9-8147-9FF4-DBBC69345998}" srcOrd="0" destOrd="0" presId="urn:microsoft.com/office/officeart/2005/8/layout/StepDownProcess"/>
    <dgm:cxn modelId="{C5727AA6-1892-5C43-8B74-7311101B47D4}" type="presOf" srcId="{28A0F45A-BB01-9142-887F-87F070C956B0}" destId="{E7CC18DC-441C-7F4E-88C5-1BBC443A64F1}" srcOrd="0" destOrd="0" presId="urn:microsoft.com/office/officeart/2005/8/layout/StepDownProcess"/>
    <dgm:cxn modelId="{186BF632-39A3-3F4B-9756-48B76289C45D}" type="presOf" srcId="{726291FB-9C8D-8F4C-B23D-4EFE6E39488A}" destId="{4B732A2D-8E84-F244-8BB7-454CAD20279D}" srcOrd="0" destOrd="0" presId="urn:microsoft.com/office/officeart/2005/8/layout/StepDownProcess"/>
    <dgm:cxn modelId="{A3ADE6E1-F83E-2543-9A78-EA528BE23C7B}" srcId="{5B4433D6-C9FE-A44D-9A5D-7796B00F6E70}" destId="{726291FB-9C8D-8F4C-B23D-4EFE6E39488A}" srcOrd="0" destOrd="0" parTransId="{F99909FD-0BB2-8642-916D-C00AA06D27E2}" sibTransId="{67B2BFBF-A399-9942-9FAC-9E6234A0F095}"/>
    <dgm:cxn modelId="{F9212A18-0274-6B4A-A191-70B36DA6D87B}" type="presOf" srcId="{C3D95AF3-83F5-7945-B0BB-5AA96ED0E7AD}" destId="{943BCE0A-2483-1640-A53C-582320A13D1C}" srcOrd="0" destOrd="0" presId="urn:microsoft.com/office/officeart/2005/8/layout/StepDownProcess"/>
    <dgm:cxn modelId="{C19247D9-A5A1-E343-821A-77C6C7456D8F}" srcId="{28A0F45A-BB01-9142-887F-87F070C956B0}" destId="{C0384589-AE6B-954F-B7E0-DCD1B69E399E}" srcOrd="0" destOrd="0" parTransId="{B9C22D42-5097-2344-9689-D7CC65058301}" sibTransId="{3A32865F-A502-3E44-99E5-C67C61931FED}"/>
    <dgm:cxn modelId="{09EC88CD-696D-1344-B1D5-75C148CCB2B3}" type="presOf" srcId="{5B4433D6-C9FE-A44D-9A5D-7796B00F6E70}" destId="{0F736B14-9BD3-5841-B65E-4B9D46B34946}" srcOrd="0" destOrd="0" presId="urn:microsoft.com/office/officeart/2005/8/layout/StepDownProcess"/>
    <dgm:cxn modelId="{C9488012-029F-3A41-AB82-F042A0DDEB42}" type="presOf" srcId="{C0384589-AE6B-954F-B7E0-DCD1B69E399E}" destId="{B3D3740B-0DAC-5248-8E46-033FACDB0EB7}" srcOrd="0" destOrd="0" presId="urn:microsoft.com/office/officeart/2005/8/layout/StepDownProcess"/>
    <dgm:cxn modelId="{643C0833-AC49-E749-A03A-8A72ECBD508C}" srcId="{BBA61250-91CB-B24E-AA6B-40BD0C4587E3}" destId="{5B4433D6-C9FE-A44D-9A5D-7796B00F6E70}" srcOrd="2" destOrd="0" parTransId="{D3BBBC3B-C31E-E948-B5E9-19FF2CBDDEB4}" sibTransId="{1D3E5260-1B75-AF47-A320-AC315F7B37F5}"/>
    <dgm:cxn modelId="{B6FEAEDE-8017-9446-9307-D270F33FF387}" srcId="{E5CC7E40-5A04-3C4F-867E-DBA54FD27F30}" destId="{C3D95AF3-83F5-7945-B0BB-5AA96ED0E7AD}" srcOrd="0" destOrd="0" parTransId="{C64C776B-BB76-0441-84CD-60C44D7BC6F1}" sibTransId="{F1832AE5-279E-CE45-AEB3-74308FED3C1A}"/>
    <dgm:cxn modelId="{FB5294F9-F521-A14D-9B3D-B8D702A36194}" type="presOf" srcId="{BBA61250-91CB-B24E-AA6B-40BD0C4587E3}" destId="{E5F1FBB1-C78F-F048-9CA2-6596C0783914}" srcOrd="0" destOrd="0" presId="urn:microsoft.com/office/officeart/2005/8/layout/StepDownProcess"/>
    <dgm:cxn modelId="{436E9604-813F-DE44-82B7-872DA3C4EB66}" type="presParOf" srcId="{E5F1FBB1-C78F-F048-9CA2-6596C0783914}" destId="{513543CD-9E5A-644E-84B7-8703C78DC6AA}" srcOrd="0" destOrd="0" presId="urn:microsoft.com/office/officeart/2005/8/layout/StepDownProcess"/>
    <dgm:cxn modelId="{5029D684-1DCD-524B-A3BE-0981293DB531}" type="presParOf" srcId="{513543CD-9E5A-644E-84B7-8703C78DC6AA}" destId="{F1375EF5-7832-E94D-9790-E772E1536FA8}" srcOrd="0" destOrd="0" presId="urn:microsoft.com/office/officeart/2005/8/layout/StepDownProcess"/>
    <dgm:cxn modelId="{A2B6E74D-A856-D849-9DE4-6F9D1244760A}" type="presParOf" srcId="{513543CD-9E5A-644E-84B7-8703C78DC6AA}" destId="{0795C88B-C7C9-8147-9FF4-DBBC69345998}" srcOrd="1" destOrd="0" presId="urn:microsoft.com/office/officeart/2005/8/layout/StepDownProcess"/>
    <dgm:cxn modelId="{4555DCA1-8CCA-8D44-800C-FC9D287A5AFC}" type="presParOf" srcId="{513543CD-9E5A-644E-84B7-8703C78DC6AA}" destId="{943BCE0A-2483-1640-A53C-582320A13D1C}" srcOrd="2" destOrd="0" presId="urn:microsoft.com/office/officeart/2005/8/layout/StepDownProcess"/>
    <dgm:cxn modelId="{1719FD96-7788-4940-91B0-83E064F7A041}" type="presParOf" srcId="{E5F1FBB1-C78F-F048-9CA2-6596C0783914}" destId="{9B7DCD5D-D439-5147-88D2-BCDCC14ADD97}" srcOrd="1" destOrd="0" presId="urn:microsoft.com/office/officeart/2005/8/layout/StepDownProcess"/>
    <dgm:cxn modelId="{F5A64DAA-339D-9447-B7E1-01FE8A9D5BAF}" type="presParOf" srcId="{E5F1FBB1-C78F-F048-9CA2-6596C0783914}" destId="{030813F2-6A44-D245-B2ED-6735B9E6FD2D}" srcOrd="2" destOrd="0" presId="urn:microsoft.com/office/officeart/2005/8/layout/StepDownProcess"/>
    <dgm:cxn modelId="{45DA1591-0FF7-9A43-B9C6-9F6FE2736691}" type="presParOf" srcId="{030813F2-6A44-D245-B2ED-6735B9E6FD2D}" destId="{521D9CAF-CF9E-AB45-B2D5-E94A3F210C03}" srcOrd="0" destOrd="0" presId="urn:microsoft.com/office/officeart/2005/8/layout/StepDownProcess"/>
    <dgm:cxn modelId="{7614AC4F-7122-504F-9EF1-9B75ECE0BC01}" type="presParOf" srcId="{030813F2-6A44-D245-B2ED-6735B9E6FD2D}" destId="{E7CC18DC-441C-7F4E-88C5-1BBC443A64F1}" srcOrd="1" destOrd="0" presId="urn:microsoft.com/office/officeart/2005/8/layout/StepDownProcess"/>
    <dgm:cxn modelId="{928DF21C-5DE7-B043-BC20-3BC6F970F9CA}" type="presParOf" srcId="{030813F2-6A44-D245-B2ED-6735B9E6FD2D}" destId="{B3D3740B-0DAC-5248-8E46-033FACDB0EB7}" srcOrd="2" destOrd="0" presId="urn:microsoft.com/office/officeart/2005/8/layout/StepDownProcess"/>
    <dgm:cxn modelId="{540209B4-098E-954C-9044-18C51D5F255F}" type="presParOf" srcId="{E5F1FBB1-C78F-F048-9CA2-6596C0783914}" destId="{C93B6F63-07AB-E049-A935-EA941DF76FB5}" srcOrd="3" destOrd="0" presId="urn:microsoft.com/office/officeart/2005/8/layout/StepDownProcess"/>
    <dgm:cxn modelId="{4D10EE32-B323-7E48-AD45-5FDC3509F756}" type="presParOf" srcId="{E5F1FBB1-C78F-F048-9CA2-6596C0783914}" destId="{55B88896-E3F3-BB4B-9B9B-34D8EED3C52F}" srcOrd="4" destOrd="0" presId="urn:microsoft.com/office/officeart/2005/8/layout/StepDownProcess"/>
    <dgm:cxn modelId="{90CF15B0-FE65-C445-AF20-A8505C2255A0}" type="presParOf" srcId="{55B88896-E3F3-BB4B-9B9B-34D8EED3C52F}" destId="{0F736B14-9BD3-5841-B65E-4B9D46B34946}" srcOrd="0" destOrd="0" presId="urn:microsoft.com/office/officeart/2005/8/layout/StepDownProcess"/>
    <dgm:cxn modelId="{4A57B71F-B347-0D42-B922-2B2B90B7C4AC}" type="presParOf" srcId="{55B88896-E3F3-BB4B-9B9B-34D8EED3C52F}" destId="{4B732A2D-8E84-F244-8BB7-454CAD20279D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375EF5-7832-E94D-9790-E772E1536FA8}">
      <dsp:nvSpPr>
        <dsp:cNvPr id="0" name=""/>
        <dsp:cNvSpPr/>
      </dsp:nvSpPr>
      <dsp:spPr>
        <a:xfrm rot="5400000">
          <a:off x="1006042" y="1068637"/>
          <a:ext cx="945118" cy="107598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0795C88B-C7C9-8147-9FF4-DBBC69345998}">
      <dsp:nvSpPr>
        <dsp:cNvPr id="0" name=""/>
        <dsp:cNvSpPr/>
      </dsp:nvSpPr>
      <dsp:spPr>
        <a:xfrm>
          <a:off x="755644" y="20955"/>
          <a:ext cx="1591022" cy="111366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 dirty="0" smtClean="0"/>
            <a:t>Input</a:t>
          </a:r>
          <a:endParaRPr lang="zh-TW" altLang="en-US" sz="3000" kern="1200" dirty="0"/>
        </a:p>
      </dsp:txBody>
      <dsp:txXfrm>
        <a:off x="810018" y="75329"/>
        <a:ext cx="1482274" cy="1004916"/>
      </dsp:txXfrm>
    </dsp:sp>
    <dsp:sp modelId="{943BCE0A-2483-1640-A53C-582320A13D1C}">
      <dsp:nvSpPr>
        <dsp:cNvPr id="0" name=""/>
        <dsp:cNvSpPr/>
      </dsp:nvSpPr>
      <dsp:spPr>
        <a:xfrm>
          <a:off x="2402117" y="127168"/>
          <a:ext cx="5131047" cy="9001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2000" kern="1200" dirty="0" smtClean="0">
              <a:latin typeface="Yuanti TC" charset="-120"/>
              <a:ea typeface="Yuanti TC" charset="-120"/>
              <a:cs typeface="Yuanti TC" charset="-120"/>
            </a:rPr>
            <a:t>E.g. </a:t>
          </a:r>
          <a:r>
            <a:rPr lang="zh-TW" altLang="en-US" sz="2000" kern="1200" dirty="0" smtClean="0">
              <a:latin typeface="Yuanti TC" charset="-120"/>
              <a:ea typeface="Yuanti TC" charset="-120"/>
              <a:cs typeface="Yuanti TC" charset="-120"/>
            </a:rPr>
            <a:t>輸入帳號密碼</a:t>
          </a:r>
          <a:endParaRPr lang="zh-TW" altLang="en-US" sz="2000" kern="1200" dirty="0">
            <a:latin typeface="Yuanti TC" charset="-120"/>
            <a:ea typeface="Yuanti TC" charset="-120"/>
            <a:cs typeface="Yuanti TC" charset="-120"/>
          </a:endParaRPr>
        </a:p>
      </dsp:txBody>
      <dsp:txXfrm>
        <a:off x="2402117" y="127168"/>
        <a:ext cx="5131047" cy="900112"/>
      </dsp:txXfrm>
    </dsp:sp>
    <dsp:sp modelId="{521D9CAF-CF9E-AB45-B2D5-E94A3F210C03}">
      <dsp:nvSpPr>
        <dsp:cNvPr id="0" name=""/>
        <dsp:cNvSpPr/>
      </dsp:nvSpPr>
      <dsp:spPr>
        <a:xfrm rot="5400000">
          <a:off x="2331656" y="2316843"/>
          <a:ext cx="945118" cy="107598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/>
      </dsp:style>
    </dsp:sp>
    <dsp:sp modelId="{E7CC18DC-441C-7F4E-88C5-1BBC443A64F1}">
      <dsp:nvSpPr>
        <dsp:cNvPr id="0" name=""/>
        <dsp:cNvSpPr/>
      </dsp:nvSpPr>
      <dsp:spPr>
        <a:xfrm>
          <a:off x="1980333" y="1282714"/>
          <a:ext cx="1591022" cy="111366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 dirty="0" smtClean="0"/>
            <a:t>Process</a:t>
          </a:r>
          <a:endParaRPr lang="zh-TW" altLang="en-US" sz="3000" kern="1200" dirty="0"/>
        </a:p>
      </dsp:txBody>
      <dsp:txXfrm>
        <a:off x="2034707" y="1337088"/>
        <a:ext cx="1482274" cy="1004916"/>
      </dsp:txXfrm>
    </dsp:sp>
    <dsp:sp modelId="{B3D3740B-0DAC-5248-8E46-033FACDB0EB7}">
      <dsp:nvSpPr>
        <dsp:cNvPr id="0" name=""/>
        <dsp:cNvSpPr/>
      </dsp:nvSpPr>
      <dsp:spPr>
        <a:xfrm>
          <a:off x="3715117" y="1420819"/>
          <a:ext cx="5727967" cy="9001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2000" kern="1200" dirty="0" smtClean="0">
              <a:latin typeface="Yuanti TC" charset="-120"/>
              <a:ea typeface="Yuanti TC" charset="-120"/>
              <a:cs typeface="Yuanti TC" charset="-120"/>
            </a:rPr>
            <a:t>E.g.</a:t>
          </a:r>
          <a:r>
            <a:rPr lang="zh-TW" altLang="en-US" sz="2000" kern="1200" dirty="0" smtClean="0">
              <a:latin typeface="Yuanti TC" charset="-120"/>
              <a:ea typeface="Yuanti TC" charset="-120"/>
              <a:cs typeface="Yuanti TC" charset="-120"/>
            </a:rPr>
            <a:t> 檢查帳號密碼</a:t>
          </a:r>
          <a:r>
            <a:rPr lang="en-US" altLang="zh-TW" sz="2000" kern="1200" dirty="0" smtClean="0">
              <a:latin typeface="Yuanti TC" charset="-120"/>
              <a:ea typeface="Yuanti TC" charset="-120"/>
              <a:cs typeface="Yuanti TC" charset="-120"/>
            </a:rPr>
            <a:t>(</a:t>
          </a:r>
          <a:r>
            <a:rPr lang="zh-TW" altLang="en-US" sz="2000" kern="1200" dirty="0" smtClean="0">
              <a:latin typeface="Yuanti TC" charset="-120"/>
              <a:ea typeface="Yuanti TC" charset="-120"/>
              <a:cs typeface="Yuanti TC" charset="-120"/>
            </a:rPr>
            <a:t>驗證身份</a:t>
          </a:r>
          <a:r>
            <a:rPr lang="en-US" altLang="zh-TW" sz="2000" kern="1200" dirty="0" smtClean="0">
              <a:latin typeface="Yuanti TC" charset="-120"/>
              <a:ea typeface="Yuanti TC" charset="-120"/>
              <a:cs typeface="Yuanti TC" charset="-120"/>
            </a:rPr>
            <a:t>)</a:t>
          </a:r>
          <a:r>
            <a:rPr lang="zh-TW" altLang="en-US" sz="2000" kern="1200" dirty="0" smtClean="0">
              <a:latin typeface="Yuanti TC" charset="-120"/>
              <a:ea typeface="Yuanti TC" charset="-120"/>
              <a:cs typeface="Yuanti TC" charset="-120"/>
            </a:rPr>
            <a:t>、紀錄登入紀錄、判斷授權、</a:t>
          </a:r>
          <a:r>
            <a:rPr lang="en-US" altLang="zh-TW" sz="2000" kern="1200" dirty="0" err="1" smtClean="0">
              <a:latin typeface="Yuanti TC" charset="-120"/>
              <a:ea typeface="Yuanti TC" charset="-120"/>
              <a:cs typeface="Yuanti TC" charset="-120"/>
            </a:rPr>
            <a:t>blarblarblar</a:t>
          </a:r>
          <a:endParaRPr lang="zh-TW" altLang="en-US" sz="2000" kern="1200" dirty="0">
            <a:latin typeface="Yuanti TC" charset="-120"/>
            <a:ea typeface="Yuanti TC" charset="-120"/>
            <a:cs typeface="Yuanti TC" charset="-120"/>
          </a:endParaRPr>
        </a:p>
      </dsp:txBody>
      <dsp:txXfrm>
        <a:off x="3715117" y="1420819"/>
        <a:ext cx="5727967" cy="900112"/>
      </dsp:txXfrm>
    </dsp:sp>
    <dsp:sp modelId="{0F736B14-9BD3-5841-B65E-4B9D46B34946}">
      <dsp:nvSpPr>
        <dsp:cNvPr id="0" name=""/>
        <dsp:cNvSpPr/>
      </dsp:nvSpPr>
      <dsp:spPr>
        <a:xfrm>
          <a:off x="3351928" y="2518536"/>
          <a:ext cx="1591022" cy="1113664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  <a:ln>
          <a:noFill/>
        </a:ln>
        <a:effectLst>
          <a:outerShdw blurRad="38100" dist="25400" dir="5400000" rotWithShape="0">
            <a:srgbClr val="000000">
              <a:alpha val="64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TW" sz="3000" kern="1200" dirty="0" smtClean="0"/>
            <a:t>Output</a:t>
          </a:r>
          <a:endParaRPr lang="zh-TW" altLang="en-US" sz="3000" kern="1200" dirty="0"/>
        </a:p>
      </dsp:txBody>
      <dsp:txXfrm>
        <a:off x="3406302" y="2572910"/>
        <a:ext cx="1482274" cy="1004916"/>
      </dsp:txXfrm>
    </dsp:sp>
    <dsp:sp modelId="{4B732A2D-8E84-F244-8BB7-454CAD20279D}">
      <dsp:nvSpPr>
        <dsp:cNvPr id="0" name=""/>
        <dsp:cNvSpPr/>
      </dsp:nvSpPr>
      <dsp:spPr>
        <a:xfrm>
          <a:off x="5089967" y="2579687"/>
          <a:ext cx="4552850" cy="9001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TW" sz="2000" kern="1200" dirty="0" smtClean="0">
              <a:latin typeface="Yuanti TC" charset="-120"/>
              <a:ea typeface="Yuanti TC" charset="-120"/>
              <a:cs typeface="Yuanti TC" charset="-120"/>
            </a:rPr>
            <a:t>E.g.</a:t>
          </a:r>
          <a:r>
            <a:rPr lang="zh-TW" altLang="en-US" sz="2000" kern="1200" dirty="0" smtClean="0">
              <a:latin typeface="Yuanti TC" charset="-120"/>
              <a:ea typeface="Yuanti TC" charset="-120"/>
              <a:cs typeface="Yuanti TC" charset="-120"/>
            </a:rPr>
            <a:t> 顯示登入成功畫面、會員專區</a:t>
          </a:r>
          <a:endParaRPr lang="zh-TW" altLang="en-US" sz="2000" kern="1200" dirty="0">
            <a:latin typeface="Yuanti TC" charset="-120"/>
            <a:ea typeface="Yuanti TC" charset="-120"/>
            <a:cs typeface="Yuanti TC" charset="-120"/>
          </a:endParaRPr>
        </a:p>
      </dsp:txBody>
      <dsp:txXfrm>
        <a:off x="5089967" y="2579687"/>
        <a:ext cx="4552850" cy="9001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004AB0-665F-4343-9A79-16319A5F9CF4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1D528D-9210-5840-8319-BDAC126DDCD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60686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1D528D-9210-5840-8319-BDAC126DDCD6}" type="slidenum">
              <a:rPr kumimoji="1" lang="zh-TW" altLang="en-US" smtClean="0"/>
              <a:t>38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39646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2" y="1380070"/>
            <a:ext cx="8574623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8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3" y="5883277"/>
            <a:ext cx="4324044" cy="365125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pPr/>
              <a:t>2018/11/27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和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4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3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pPr/>
              <a:t>2018/11/27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具有說明文字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3" y="685801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3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pPr/>
              <a:t>2018/11/27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pPr/>
              <a:t>2018/11/27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3" y="685801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4" y="3886200"/>
            <a:ext cx="10018711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1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pPr/>
              <a:t>2018/11/27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或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2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3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pPr/>
              <a:t>2018/11/27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7" y="685800"/>
            <a:ext cx="1770369" cy="5105400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3" y="685800"/>
            <a:ext cx="8019743" cy="510540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3"/>
            <a:ext cx="10018713" cy="1104898"/>
          </a:xfrm>
        </p:spPr>
        <p:txBody>
          <a:bodyPr/>
          <a:lstStyle>
            <a:lvl1pPr algn="l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1930399"/>
            <a:ext cx="10018713" cy="4191001"/>
          </a:xfrm>
        </p:spPr>
        <p:txBody>
          <a:bodyPr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732656" y="6264277"/>
            <a:ext cx="1143000" cy="365125"/>
          </a:xfrm>
        </p:spPr>
        <p:txBody>
          <a:bodyPr/>
          <a:lstStyle/>
          <a:p>
            <a:fld id="{C489CF28-61B5-BF46-BCDA-5EF75886CF4A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72281" y="6264277"/>
            <a:ext cx="7084177" cy="365125"/>
          </a:xfrm>
        </p:spPr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8" y="6248133"/>
            <a:ext cx="551167" cy="365125"/>
          </a:xfrm>
        </p:spPr>
        <p:txBody>
          <a:bodyPr/>
          <a:lstStyle/>
          <a:p>
            <a:fld id="{5F0D76EF-E9AF-2B4A-8DAC-DE56BD1151A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80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9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2"/>
            <a:ext cx="10018713" cy="1752599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4" y="2667001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9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4" y="685801"/>
            <a:ext cx="6240991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3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5" y="1752599"/>
            <a:ext cx="542615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5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5" y="3124199"/>
            <a:ext cx="542615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9CF28-61B5-BF46-BCDA-5EF75886CF4A}" type="datetimeFigureOut">
              <a:rPr kumimoji="1" lang="zh-TW" altLang="en-US" smtClean="0"/>
              <a:t>2018/11/27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D76EF-E9AF-2B4A-8DAC-DE56BD1151A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2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3" y="685802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2667001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7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Yuanti TC" charset="-120"/>
                <a:ea typeface="Yuanti TC" charset="-120"/>
                <a:cs typeface="Yuanti TC" charset="-120"/>
              </a:defRPr>
            </a:lvl1pPr>
          </a:lstStyle>
          <a:p>
            <a:fld id="{C489CF28-61B5-BF46-BCDA-5EF75886CF4A}" type="datetimeFigureOut">
              <a:rPr kumimoji="1" lang="zh-TW" altLang="en-US" smtClean="0"/>
              <a:pPr/>
              <a:t>2018/11/27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81" y="5883277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Yuanti TC" charset="-120"/>
                <a:ea typeface="Yuanti TC" charset="-120"/>
                <a:cs typeface="Yuanti TC" charset="-120"/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8" y="5883277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Yuanti TC" charset="-120"/>
                <a:ea typeface="Yuanti TC" charset="-120"/>
                <a:cs typeface="Yuanti TC" charset="-120"/>
              </a:defRPr>
            </a:lvl1pPr>
          </a:lstStyle>
          <a:p>
            <a:fld id="{5F0D76EF-E9AF-2B4A-8DAC-DE56BD1151AA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00463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ctr" defTabSz="457189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Yuanti TC" charset="-120"/>
          <a:ea typeface="Yuanti TC" charset="-120"/>
          <a:cs typeface="Yuanti TC" charset="-12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44" indent="-28574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Yuanti TC" charset="-120"/>
          <a:ea typeface="Yuanti TC" charset="-120"/>
          <a:cs typeface="Yuanti TC" charset="-120"/>
        </a:defRPr>
      </a:lvl1pPr>
      <a:lvl2pPr marL="742932" indent="-28574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Yuanti TC" charset="-120"/>
          <a:ea typeface="Yuanti TC" charset="-120"/>
          <a:cs typeface="Yuanti TC" charset="-120"/>
        </a:defRPr>
      </a:lvl2pPr>
      <a:lvl3pPr marL="1200121" indent="-28574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Yuanti TC" charset="-120"/>
          <a:ea typeface="Yuanti TC" charset="-120"/>
          <a:cs typeface="Yuanti TC" charset="-120"/>
        </a:defRPr>
      </a:lvl3pPr>
      <a:lvl4pPr marL="1543012" indent="-171446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Yuanti TC" charset="-120"/>
          <a:ea typeface="Yuanti TC" charset="-120"/>
          <a:cs typeface="Yuanti TC" charset="-120"/>
        </a:defRPr>
      </a:lvl4pPr>
      <a:lvl5pPr marL="2000201" indent="-171446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Yuanti TC" charset="-120"/>
          <a:ea typeface="Yuanti TC" charset="-120"/>
          <a:cs typeface="Yuanti TC" charset="-120"/>
        </a:defRPr>
      </a:lvl5pPr>
      <a:lvl6pPr marL="2514537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s.do/" TargetMode="External"/><Relationship Id="rId3" Type="http://schemas.openxmlformats.org/officeDocument/2006/relationships/hyperlink" Target="https://jsbin.com/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cratch.mit.edu/" TargetMode="Externa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png"/><Relationship Id="rId6" Type="http://schemas.microsoft.com/office/2007/relationships/hdphoto" Target="../media/hdphoto1.wdp"/><Relationship Id="rId7" Type="http://schemas.openxmlformats.org/officeDocument/2006/relationships/image" Target="../media/image7.png"/><Relationship Id="rId8" Type="http://schemas.microsoft.com/office/2007/relationships/hdphoto" Target="../media/hdphoto2.wdp"/><Relationship Id="rId9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基礎程式入門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以 </a:t>
            </a:r>
            <a:r>
              <a:rPr kumimoji="1" lang="en-US" altLang="zh-TW" dirty="0" smtClean="0"/>
              <a:t>JavaScript</a:t>
            </a:r>
            <a:r>
              <a:rPr kumimoji="1" lang="zh-TW" altLang="en-US" dirty="0" smtClean="0"/>
              <a:t> 作操作練習</a:t>
            </a:r>
            <a:endParaRPr kumimoji="1"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8632823" y="5930900"/>
            <a:ext cx="287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zh-TW" dirty="0" err="1" smtClean="0"/>
              <a:t>OneJar</a:t>
            </a:r>
            <a:endParaRPr kumimoji="1" lang="en-US" altLang="zh-TW" dirty="0" smtClean="0"/>
          </a:p>
          <a:p>
            <a:pPr algn="r"/>
            <a:r>
              <a:rPr kumimoji="1" lang="en-US" altLang="zh-TW" dirty="0" smtClean="0"/>
              <a:t>onejar99@gmail.com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45924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JavaScript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Online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Tools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hlinkClick r:id="rId2"/>
              </a:rPr>
              <a:t>http://js.do</a:t>
            </a:r>
            <a:r>
              <a:rPr kumimoji="1" lang="en-US" altLang="zh-TW" dirty="0" smtClean="0">
                <a:hlinkClick r:id="rId2"/>
              </a:rPr>
              <a:t>/</a:t>
            </a:r>
            <a:endParaRPr kumimoji="1" lang="en-US" altLang="zh-TW" dirty="0" smtClean="0"/>
          </a:p>
          <a:p>
            <a:endParaRPr kumimoji="1" lang="en-US" altLang="zh-TW" dirty="0"/>
          </a:p>
          <a:p>
            <a:r>
              <a:rPr kumimoji="1" lang="en-US" altLang="zh-TW" dirty="0">
                <a:hlinkClick r:id="rId3"/>
              </a:rPr>
              <a:t>https://jsbin.com</a:t>
            </a:r>
            <a:r>
              <a:rPr kumimoji="1" lang="en-US" altLang="zh-TW" dirty="0" smtClean="0">
                <a:hlinkClick r:id="rId3"/>
              </a:rPr>
              <a:t>/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2024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暖身：</a:t>
            </a:r>
            <a:r>
              <a:rPr kumimoji="1" lang="en-US" altLang="zh-TW" dirty="0" smtClean="0"/>
              <a:t>Hello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world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</a:t>
            </a:r>
            <a:r>
              <a:rPr kumimoji="1" lang="en-US" altLang="zh-TW" dirty="0" smtClean="0"/>
              <a:t>Standard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Output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8572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Keynote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Debugging</a:t>
            </a:r>
            <a:r>
              <a:rPr kumimoji="1" lang="zh-TW" altLang="en-US" dirty="0" smtClean="0"/>
              <a:t> 基本必備：</a:t>
            </a:r>
            <a:r>
              <a:rPr kumimoji="1" lang="en-US" altLang="zh-TW" dirty="0" err="1" smtClean="0"/>
              <a:t>console.log</a:t>
            </a:r>
            <a:r>
              <a:rPr kumimoji="1" lang="en-US" altLang="zh-TW" dirty="0" smtClean="0"/>
              <a:t>()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6435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電腦運算速度的碾壓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主題：算數運算子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048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課程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算術運算子 </a:t>
            </a:r>
            <a:r>
              <a:rPr kumimoji="1" lang="en-US" altLang="zh-TW" dirty="0" smtClean="0"/>
              <a:t>(+,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-,</a:t>
            </a:r>
            <a:r>
              <a:rPr kumimoji="1" lang="zh-TW" altLang="en-US" dirty="0" smtClean="0"/>
              <a:t> *</a:t>
            </a:r>
            <a:r>
              <a:rPr kumimoji="1" lang="en-US" altLang="zh-TW" dirty="0" smtClean="0"/>
              <a:t>,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/,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%)</a:t>
            </a:r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 smtClean="0"/>
          </a:p>
        </p:txBody>
      </p:sp>
      <p:sp>
        <p:nvSpPr>
          <p:cNvPr id="5" name="摺角紙張 4"/>
          <p:cNvSpPr/>
          <p:nvPr/>
        </p:nvSpPr>
        <p:spPr>
          <a:xfrm>
            <a:off x="2070100" y="2743200"/>
            <a:ext cx="6921500" cy="100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console.log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(987+12345);</a:t>
            </a:r>
          </a:p>
          <a:p>
            <a:endParaRPr kumimoji="1" lang="en-US" altLang="zh-TW" dirty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console.log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(987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*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12345);</a:t>
            </a:r>
            <a:endParaRPr kumimoji="1" lang="zh-TW" alt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925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Exercise 1:</a:t>
            </a:r>
            <a:r>
              <a:rPr kumimoji="1" lang="zh-TW" altLang="en-US" dirty="0" smtClean="0"/>
              <a:t> 大樂透中獎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恭喜你中了本期大樂透頭獎！須繳稅金 </a:t>
            </a:r>
            <a:r>
              <a:rPr kumimoji="1" lang="en-US" altLang="zh-TW" dirty="0" smtClean="0"/>
              <a:t>20%</a:t>
            </a:r>
            <a:r>
              <a:rPr kumimoji="1" lang="zh-TW" altLang="en-US" dirty="0" smtClean="0"/>
              <a:t>，請計算出該繳多少稅金，可實領多少錢。</a:t>
            </a:r>
            <a:endParaRPr kumimoji="1" lang="zh-TW" altLang="en-US" dirty="0"/>
          </a:p>
        </p:txBody>
      </p:sp>
      <p:sp>
        <p:nvSpPr>
          <p:cNvPr id="4" name="摺角紙張 3"/>
          <p:cNvSpPr/>
          <p:nvPr/>
        </p:nvSpPr>
        <p:spPr>
          <a:xfrm>
            <a:off x="2159000" y="3124200"/>
            <a:ext cx="6921500" cy="16891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zh-TW" altLang="en-US" b="1" u="sng" dirty="0" smtClean="0">
                <a:latin typeface="Consolas" charset="0"/>
                <a:ea typeface="Consolas" charset="0"/>
                <a:cs typeface="Consolas" charset="0"/>
              </a:rPr>
              <a:t>輸出：</a:t>
            </a:r>
            <a:endParaRPr kumimoji="1" lang="en-US" altLang="zh-TW" b="1" u="sng" dirty="0" smtClean="0">
              <a:latin typeface="Consolas" charset="0"/>
              <a:ea typeface="Consolas" charset="0"/>
              <a:cs typeface="Consolas" charset="0"/>
            </a:endParaRPr>
          </a:p>
          <a:p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總獎金：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$999999</a:t>
            </a:r>
          </a:p>
          <a:p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稅金：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$999</a:t>
            </a:r>
          </a:p>
          <a:p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實領獎金：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$99</a:t>
            </a:r>
          </a:p>
        </p:txBody>
      </p:sp>
    </p:spTree>
    <p:extLst>
      <p:ext uri="{BB962C8B-B14F-4D97-AF65-F5344CB8AC3E}">
        <p14:creationId xmlns:p14="http://schemas.microsoft.com/office/powerpoint/2010/main" val="88827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smtClean="0"/>
              <a:t>Keynote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算數運算子 </a:t>
            </a:r>
            <a:r>
              <a:rPr lang="en-US" altLang="zh-TW" dirty="0" smtClean="0"/>
              <a:t>(Arithmetic Operators)</a:t>
            </a:r>
          </a:p>
          <a:p>
            <a:pPr lvl="1"/>
            <a:r>
              <a:rPr kumimoji="1" lang="en-US" altLang="zh-TW" dirty="0"/>
              <a:t>(+,</a:t>
            </a:r>
            <a:r>
              <a:rPr kumimoji="1" lang="zh-TW" altLang="en-US" dirty="0"/>
              <a:t> </a:t>
            </a:r>
            <a:r>
              <a:rPr kumimoji="1" lang="en-US" altLang="zh-TW" dirty="0"/>
              <a:t>-,</a:t>
            </a:r>
            <a:r>
              <a:rPr kumimoji="1" lang="zh-TW" altLang="en-US" dirty="0"/>
              <a:t> *</a:t>
            </a:r>
            <a:r>
              <a:rPr kumimoji="1" lang="en-US" altLang="zh-TW" dirty="0"/>
              <a:t>,</a:t>
            </a:r>
            <a:r>
              <a:rPr kumimoji="1" lang="zh-TW" altLang="en-US" dirty="0"/>
              <a:t> </a:t>
            </a:r>
            <a:r>
              <a:rPr kumimoji="1" lang="en-US" altLang="zh-TW" dirty="0"/>
              <a:t>/,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%)</a:t>
            </a:r>
          </a:p>
          <a:p>
            <a:endParaRPr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lang="en-US" altLang="zh-TW" dirty="0" smtClean="0"/>
          </a:p>
          <a:p>
            <a:endParaRPr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1937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不同種類的資料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主題：資料型態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859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課程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字串與數字</a:t>
            </a:r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r>
              <a:rPr kumimoji="1" lang="zh-TW" altLang="en-US" dirty="0" smtClean="0"/>
              <a:t>串</a:t>
            </a:r>
            <a:r>
              <a:rPr kumimoji="1" lang="zh-TW" altLang="en-US" dirty="0"/>
              <a:t>接運算子 </a:t>
            </a:r>
            <a:r>
              <a:rPr kumimoji="1" lang="en-US" altLang="zh-TW" dirty="0"/>
              <a:t>(+)</a:t>
            </a:r>
          </a:p>
          <a:p>
            <a:endParaRPr kumimoji="1" lang="zh-TW" altLang="en-US" dirty="0"/>
          </a:p>
        </p:txBody>
      </p:sp>
      <p:sp>
        <p:nvSpPr>
          <p:cNvPr id="4" name="摺角紙張 3"/>
          <p:cNvSpPr/>
          <p:nvPr/>
        </p:nvSpPr>
        <p:spPr>
          <a:xfrm>
            <a:off x="1828800" y="5029198"/>
            <a:ext cx="6921500" cy="12319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console.log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(“987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x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12345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”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+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987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*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12345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);</a:t>
            </a:r>
          </a:p>
          <a:p>
            <a:endParaRPr kumimoji="1" lang="en-US" altLang="zh-TW" dirty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TW" dirty="0" err="1">
                <a:latin typeface="Consolas" charset="0"/>
                <a:ea typeface="Consolas" charset="0"/>
                <a:cs typeface="Consolas" charset="0"/>
              </a:rPr>
              <a:t>console.log</a:t>
            </a:r>
            <a:r>
              <a:rPr kumimoji="1" lang="en-US" altLang="zh-TW" dirty="0">
                <a:latin typeface="Consolas" charset="0"/>
                <a:ea typeface="Consolas" charset="0"/>
                <a:cs typeface="Consolas" charset="0"/>
              </a:rPr>
              <a:t>(“987</a:t>
            </a:r>
            <a:r>
              <a:rPr kumimoji="1" lang="zh-TW" alt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>
                <a:latin typeface="Consolas" charset="0"/>
                <a:ea typeface="Consolas" charset="0"/>
                <a:cs typeface="Consolas" charset="0"/>
              </a:rPr>
              <a:t>+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>
                <a:latin typeface="Consolas" charset="0"/>
                <a:ea typeface="Consolas" charset="0"/>
                <a:cs typeface="Consolas" charset="0"/>
              </a:rPr>
              <a:t>12345</a:t>
            </a:r>
            <a:r>
              <a:rPr kumimoji="1" lang="zh-TW" alt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kumimoji="1" lang="zh-TW" alt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>
                <a:latin typeface="Consolas" charset="0"/>
                <a:ea typeface="Consolas" charset="0"/>
                <a:cs typeface="Consolas" charset="0"/>
              </a:rPr>
              <a:t>”</a:t>
            </a:r>
            <a:r>
              <a:rPr kumimoji="1" lang="zh-TW" alt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>
                <a:latin typeface="Consolas" charset="0"/>
                <a:ea typeface="Consolas" charset="0"/>
                <a:cs typeface="Consolas" charset="0"/>
              </a:rPr>
              <a:t>+</a:t>
            </a:r>
            <a:r>
              <a:rPr kumimoji="1" lang="zh-TW" alt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987+12345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endParaRPr kumimoji="1" lang="zh-TW" alt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5" name="摺角紙張 4"/>
          <p:cNvSpPr/>
          <p:nvPr/>
        </p:nvSpPr>
        <p:spPr>
          <a:xfrm>
            <a:off x="1828800" y="2590798"/>
            <a:ext cx="6921500" cy="12319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console.log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(123);</a:t>
            </a:r>
          </a:p>
          <a:p>
            <a:endParaRPr kumimoji="1" lang="en-US" altLang="zh-TW" dirty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TW" dirty="0" err="1">
                <a:latin typeface="Consolas" charset="0"/>
                <a:ea typeface="Consolas" charset="0"/>
                <a:cs typeface="Consolas" charset="0"/>
              </a:rPr>
              <a:t>console.log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(“123”);</a:t>
            </a:r>
            <a:endParaRPr kumimoji="1" lang="zh-TW" alt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230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課程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資料型態 </a:t>
            </a:r>
            <a:r>
              <a:rPr kumimoji="1" lang="en-US" altLang="zh-TW" dirty="0" smtClean="0"/>
              <a:t>(Data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Types)</a:t>
            </a:r>
          </a:p>
          <a:p>
            <a:pPr lvl="1"/>
            <a:r>
              <a:rPr kumimoji="1" lang="en-US" altLang="zh-TW" dirty="0"/>
              <a:t>s</a:t>
            </a:r>
            <a:r>
              <a:rPr kumimoji="1" lang="en-US" altLang="zh-TW" dirty="0" smtClean="0"/>
              <a:t>tring</a:t>
            </a:r>
          </a:p>
          <a:p>
            <a:pPr lvl="1"/>
            <a:r>
              <a:rPr kumimoji="1" lang="en-US" altLang="zh-TW" dirty="0" smtClean="0"/>
              <a:t>number</a:t>
            </a:r>
          </a:p>
          <a:p>
            <a:pPr lvl="1"/>
            <a:r>
              <a:rPr kumimoji="1" lang="en-US" altLang="zh-TW" dirty="0" err="1"/>
              <a:t>b</a:t>
            </a:r>
            <a:r>
              <a:rPr kumimoji="1" lang="en-US" altLang="zh-TW" dirty="0" err="1" smtClean="0"/>
              <a:t>oolean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array</a:t>
            </a:r>
          </a:p>
          <a:p>
            <a:pPr lvl="1"/>
            <a:r>
              <a:rPr kumimoji="1" lang="en-US" altLang="zh-TW" dirty="0" smtClean="0"/>
              <a:t>null</a:t>
            </a:r>
            <a:endParaRPr kumimoji="1" lang="en-US" altLang="zh-TW" dirty="0"/>
          </a:p>
          <a:p>
            <a:pPr lvl="1"/>
            <a:r>
              <a:rPr kumimoji="1" lang="en-US" altLang="zh-TW" dirty="0" smtClean="0"/>
              <a:t>undefined</a:t>
            </a:r>
          </a:p>
          <a:p>
            <a:pPr lvl="1"/>
            <a:r>
              <a:rPr kumimoji="1" lang="en-US" altLang="zh-TW" dirty="0"/>
              <a:t>e</a:t>
            </a:r>
            <a:r>
              <a:rPr kumimoji="1" lang="en-US" altLang="zh-TW" dirty="0" smtClean="0"/>
              <a:t>tc.</a:t>
            </a:r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  <a:p>
            <a:pPr lvl="1"/>
            <a:endParaRPr kumimoji="1" lang="en-US" altLang="zh-TW" dirty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9577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Outline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484313" y="1676399"/>
            <a:ext cx="4967289" cy="4762501"/>
          </a:xfrm>
        </p:spPr>
        <p:txBody>
          <a:bodyPr>
            <a:normAutofit fontScale="55000" lnSpcReduction="20000"/>
          </a:bodyPr>
          <a:lstStyle/>
          <a:p>
            <a:r>
              <a:rPr kumimoji="1" lang="zh-TW" altLang="en-US" dirty="0" smtClean="0"/>
              <a:t>起手式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Mindset</a:t>
            </a:r>
          </a:p>
          <a:p>
            <a:pPr lvl="1"/>
            <a:r>
              <a:rPr kumimoji="1" lang="en-US" altLang="zh-TW" dirty="0" smtClean="0"/>
              <a:t>Scratch</a:t>
            </a:r>
          </a:p>
          <a:p>
            <a:pPr lvl="1"/>
            <a:r>
              <a:rPr kumimoji="1" lang="zh-TW" altLang="en-US" dirty="0" smtClean="0"/>
              <a:t>程式</a:t>
            </a:r>
            <a:r>
              <a:rPr kumimoji="1" lang="zh-TW" altLang="en-US" dirty="0"/>
              <a:t>是什麼？ 寫程式該準備什麼</a:t>
            </a:r>
            <a:r>
              <a:rPr kumimoji="1" lang="zh-TW" altLang="en-US" dirty="0" smtClean="0"/>
              <a:t>？</a:t>
            </a:r>
            <a:endParaRPr kumimoji="1" lang="en-US" altLang="zh-TW" dirty="0" smtClean="0"/>
          </a:p>
          <a:p>
            <a:r>
              <a:rPr kumimoji="1" lang="zh-TW" altLang="en-US" dirty="0" smtClean="0"/>
              <a:t>暖</a:t>
            </a:r>
            <a:r>
              <a:rPr kumimoji="1" lang="zh-TW" altLang="en-US" dirty="0"/>
              <a:t>身：</a:t>
            </a:r>
            <a:r>
              <a:rPr kumimoji="1" lang="en-US" altLang="zh-TW" dirty="0"/>
              <a:t>Hello world - Standard </a:t>
            </a:r>
            <a:r>
              <a:rPr kumimoji="1" lang="en-US" altLang="zh-TW" dirty="0" smtClean="0"/>
              <a:t>Output</a:t>
            </a:r>
          </a:p>
          <a:p>
            <a:r>
              <a:rPr kumimoji="1" lang="zh-TW" altLang="en-US" dirty="0" smtClean="0"/>
              <a:t>電腦</a:t>
            </a:r>
            <a:r>
              <a:rPr kumimoji="1" lang="zh-TW" altLang="en-US" dirty="0"/>
              <a:t>運算速度的碾壓 </a:t>
            </a:r>
            <a:r>
              <a:rPr kumimoji="1" lang="en-US" altLang="zh-TW" dirty="0"/>
              <a:t>- </a:t>
            </a:r>
            <a:r>
              <a:rPr kumimoji="1" lang="zh-TW" altLang="en-US" dirty="0"/>
              <a:t>算數</a:t>
            </a:r>
            <a:r>
              <a:rPr kumimoji="1" lang="zh-TW" altLang="en-US" dirty="0" smtClean="0"/>
              <a:t>運算子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</a:t>
            </a:r>
            <a:r>
              <a:rPr kumimoji="1" lang="en-US" altLang="zh-TW" dirty="0"/>
              <a:t>1: </a:t>
            </a:r>
            <a:r>
              <a:rPr kumimoji="1" lang="zh-TW" altLang="en-US" dirty="0"/>
              <a:t>大樂透</a:t>
            </a:r>
            <a:r>
              <a:rPr kumimoji="1" lang="zh-TW" altLang="en-US" dirty="0" smtClean="0"/>
              <a:t>中獎</a:t>
            </a:r>
            <a:endParaRPr kumimoji="1" lang="en-US" altLang="zh-TW" dirty="0" smtClean="0"/>
          </a:p>
          <a:p>
            <a:r>
              <a:rPr kumimoji="1" lang="zh-TW" altLang="en-US" dirty="0"/>
              <a:t>不同種類</a:t>
            </a:r>
            <a:r>
              <a:rPr kumimoji="1" lang="zh-TW" altLang="en-US" dirty="0" smtClean="0"/>
              <a:t>的資料 </a:t>
            </a:r>
            <a:r>
              <a:rPr kumimoji="1" lang="en-US" altLang="zh-TW" dirty="0"/>
              <a:t>- </a:t>
            </a:r>
            <a:r>
              <a:rPr kumimoji="1" lang="zh-TW" altLang="en-US" dirty="0"/>
              <a:t>資料型態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Exercise 2: </a:t>
            </a:r>
            <a:r>
              <a:rPr kumimoji="1" lang="zh-TW" altLang="en-US" dirty="0"/>
              <a:t>不同的人相遇同一個</a:t>
            </a:r>
            <a:r>
              <a:rPr kumimoji="1" lang="zh-TW" altLang="en-US" dirty="0" smtClean="0"/>
              <a:t>對象</a:t>
            </a:r>
            <a:endParaRPr kumimoji="1" lang="en-US" altLang="zh-TW" dirty="0" smtClean="0"/>
          </a:p>
          <a:p>
            <a:r>
              <a:rPr kumimoji="1" lang="zh-TW" altLang="en-US" dirty="0" smtClean="0"/>
              <a:t>放</a:t>
            </a:r>
            <a:r>
              <a:rPr kumimoji="1" lang="zh-TW" altLang="en-US" dirty="0"/>
              <a:t>資料的盒子 </a:t>
            </a:r>
            <a:r>
              <a:rPr kumimoji="1" lang="en-US" altLang="zh-TW" dirty="0"/>
              <a:t>- </a:t>
            </a:r>
            <a:r>
              <a:rPr kumimoji="1" lang="zh-TW" altLang="en-US" dirty="0"/>
              <a:t>變數 </a:t>
            </a:r>
            <a:r>
              <a:rPr kumimoji="1" lang="en-US" altLang="zh-TW" dirty="0"/>
              <a:t>(Variables</a:t>
            </a:r>
            <a:r>
              <a:rPr kumimoji="1" lang="en-US" altLang="zh-TW" dirty="0" smtClean="0"/>
              <a:t>)</a:t>
            </a:r>
          </a:p>
          <a:p>
            <a:pPr lvl="1"/>
            <a:r>
              <a:rPr kumimoji="1" lang="en-US" altLang="zh-TW" dirty="0" smtClean="0"/>
              <a:t>Exercise </a:t>
            </a:r>
            <a:r>
              <a:rPr kumimoji="1" lang="en-US" altLang="zh-TW" dirty="0"/>
              <a:t>3</a:t>
            </a:r>
            <a:r>
              <a:rPr kumimoji="1" lang="en-US" altLang="zh-TW" dirty="0" smtClean="0"/>
              <a:t>: </a:t>
            </a:r>
            <a:r>
              <a:rPr kumimoji="1" lang="zh-TW" altLang="en-US" dirty="0"/>
              <a:t>購物</a:t>
            </a:r>
            <a:r>
              <a:rPr kumimoji="1" lang="zh-TW" altLang="en-US" dirty="0" smtClean="0"/>
              <a:t>折扣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</a:t>
            </a:r>
            <a:r>
              <a:rPr kumimoji="1" lang="en-US" altLang="zh-TW" dirty="0"/>
              <a:t>4: </a:t>
            </a:r>
            <a:r>
              <a:rPr kumimoji="1" lang="zh-TW" altLang="en-US" dirty="0"/>
              <a:t>第二個</a:t>
            </a:r>
            <a:r>
              <a:rPr kumimoji="1" lang="zh-TW" altLang="en-US" dirty="0" smtClean="0"/>
              <a:t>顧客</a:t>
            </a:r>
            <a:endParaRPr kumimoji="1" lang="en-US" altLang="zh-TW" dirty="0" smtClean="0"/>
          </a:p>
          <a:p>
            <a:r>
              <a:rPr kumimoji="1" lang="zh-TW" altLang="en-US" dirty="0" smtClean="0"/>
              <a:t>設定</a:t>
            </a:r>
            <a:r>
              <a:rPr kumimoji="1" lang="zh-TW" altLang="en-US" dirty="0"/>
              <a:t>一</a:t>
            </a:r>
            <a:r>
              <a:rPr kumimoji="1" lang="zh-TW" altLang="en-US" dirty="0" smtClean="0"/>
              <a:t>次就</a:t>
            </a:r>
            <a:r>
              <a:rPr kumimoji="1" lang="zh-TW" altLang="en-US" dirty="0"/>
              <a:t>能重複使用的料理鍋 </a:t>
            </a:r>
            <a:r>
              <a:rPr kumimoji="1" lang="en-US" altLang="zh-TW" dirty="0"/>
              <a:t>- </a:t>
            </a:r>
            <a:r>
              <a:rPr kumimoji="1" lang="zh-TW" altLang="en-US" dirty="0" smtClean="0"/>
              <a:t>函數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</a:t>
            </a:r>
            <a:r>
              <a:rPr kumimoji="1" lang="en-US" altLang="zh-TW" dirty="0"/>
              <a:t>5: </a:t>
            </a:r>
            <a:r>
              <a:rPr kumimoji="1" lang="zh-TW" altLang="en-US" dirty="0"/>
              <a:t>溫度度量</a:t>
            </a:r>
            <a:r>
              <a:rPr kumimoji="1" lang="zh-TW" altLang="en-US" dirty="0" smtClean="0"/>
              <a:t>轉換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</a:t>
            </a:r>
            <a:r>
              <a:rPr kumimoji="1" lang="en-US" altLang="zh-TW" dirty="0"/>
              <a:t>6: </a:t>
            </a:r>
            <a:r>
              <a:rPr kumimoji="1" lang="zh-TW" altLang="en-US" dirty="0"/>
              <a:t>以函數改寫 </a:t>
            </a:r>
            <a:r>
              <a:rPr kumimoji="1" lang="en-US" altLang="zh-TW" dirty="0"/>
              <a:t>Exercise </a:t>
            </a:r>
            <a:r>
              <a:rPr kumimoji="1" lang="en-US" altLang="zh-TW" dirty="0" smtClean="0"/>
              <a:t>4</a:t>
            </a:r>
            <a:endParaRPr kumimoji="1" lang="en-US" altLang="zh-TW" dirty="0"/>
          </a:p>
          <a:p>
            <a:r>
              <a:rPr kumimoji="1" lang="zh-TW" altLang="en-US" dirty="0"/>
              <a:t>向左走向右走 </a:t>
            </a:r>
            <a:r>
              <a:rPr kumimoji="1" lang="en-US" altLang="zh-TW" dirty="0"/>
              <a:t>- if-else </a:t>
            </a:r>
            <a:r>
              <a:rPr kumimoji="1" lang="zh-TW" altLang="en-US" dirty="0"/>
              <a:t>與邏輯運算子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Exercise 7: </a:t>
            </a:r>
            <a:r>
              <a:rPr kumimoji="1" lang="zh-TW" altLang="en-US" dirty="0"/>
              <a:t>年終獎金，員工的逆襲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Exercise 8: </a:t>
            </a:r>
            <a:r>
              <a:rPr kumimoji="1" lang="zh-TW" altLang="en-US" dirty="0"/>
              <a:t>購物折扣再</a:t>
            </a:r>
            <a:r>
              <a:rPr kumimoji="1" lang="zh-TW" altLang="en-US" dirty="0" smtClean="0"/>
              <a:t>折扣</a:t>
            </a:r>
            <a:endParaRPr kumimoji="1" lang="en-US" altLang="zh-TW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6734969" y="1676399"/>
            <a:ext cx="4484689" cy="495300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marL="285744" indent="-285744" algn="l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Yuanti TC" charset="-120"/>
                <a:ea typeface="Yuanti TC" charset="-120"/>
                <a:cs typeface="Yuanti TC" charset="-120"/>
              </a:defRPr>
            </a:lvl1pPr>
            <a:lvl2pPr marL="742932" indent="-285744" algn="l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Yuanti TC" charset="-120"/>
                <a:ea typeface="Yuanti TC" charset="-120"/>
                <a:cs typeface="Yuanti TC" charset="-120"/>
              </a:defRPr>
            </a:lvl2pPr>
            <a:lvl3pPr marL="1200121" indent="-285744" algn="l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Yuanti TC" charset="-120"/>
                <a:ea typeface="Yuanti TC" charset="-120"/>
                <a:cs typeface="Yuanti TC" charset="-120"/>
              </a:defRPr>
            </a:lvl3pPr>
            <a:lvl4pPr marL="1543012" indent="-171446" algn="l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Yuanti TC" charset="-120"/>
                <a:ea typeface="Yuanti TC" charset="-120"/>
                <a:cs typeface="Yuanti TC" charset="-120"/>
              </a:defRPr>
            </a:lvl4pPr>
            <a:lvl5pPr marL="2000201" indent="-171446" algn="l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Yuanti TC" charset="-120"/>
                <a:ea typeface="Yuanti TC" charset="-120"/>
                <a:cs typeface="Yuanti TC" charset="-120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dirty="0" smtClean="0"/>
              <a:t>因為很重要所以要說三次 </a:t>
            </a:r>
            <a:r>
              <a:rPr kumimoji="1" lang="en-US" altLang="zh-TW" dirty="0" smtClean="0"/>
              <a:t>- </a:t>
            </a:r>
            <a:r>
              <a:rPr kumimoji="1" lang="zh-TW" altLang="en-US" dirty="0" smtClean="0"/>
              <a:t>迴圈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9: </a:t>
            </a:r>
            <a:r>
              <a:rPr kumimoji="1" lang="zh-TW" altLang="en-US" dirty="0" smtClean="0"/>
              <a:t>迴圈牛刀小試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10: </a:t>
            </a:r>
            <a:r>
              <a:rPr kumimoji="1" lang="zh-TW" altLang="en-US" dirty="0" smtClean="0"/>
              <a:t>發紅包，人人有獎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11: </a:t>
            </a:r>
            <a:r>
              <a:rPr kumimoji="1" lang="zh-TW" altLang="en-US" dirty="0" smtClean="0"/>
              <a:t>領紅包，數鈔票</a:t>
            </a:r>
            <a:endParaRPr kumimoji="1" lang="en-US" altLang="zh-TW" dirty="0" smtClean="0"/>
          </a:p>
          <a:p>
            <a:r>
              <a:rPr kumimoji="1" lang="zh-TW" altLang="en-US" dirty="0" smtClean="0"/>
              <a:t>有很多抽屜的大盒子 </a:t>
            </a:r>
            <a:r>
              <a:rPr kumimoji="1" lang="en-US" altLang="zh-TW" dirty="0" smtClean="0"/>
              <a:t>- </a:t>
            </a:r>
            <a:r>
              <a:rPr kumimoji="1" lang="zh-TW" altLang="en-US" dirty="0" smtClean="0"/>
              <a:t>陣列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12: </a:t>
            </a:r>
            <a:r>
              <a:rPr kumimoji="1" lang="zh-TW" altLang="en-US" dirty="0" smtClean="0"/>
              <a:t>購物車想放就放</a:t>
            </a:r>
            <a:endParaRPr kumimoji="1" lang="en-US" altLang="zh-TW" dirty="0" smtClean="0"/>
          </a:p>
          <a:p>
            <a:r>
              <a:rPr kumimoji="1" lang="zh-TW" altLang="en-US" dirty="0" smtClean="0"/>
              <a:t>一個便當吃不飽就吃兩個 </a:t>
            </a:r>
            <a:r>
              <a:rPr kumimoji="1" lang="en-US" altLang="zh-TW" dirty="0" smtClean="0"/>
              <a:t>- </a:t>
            </a:r>
            <a:r>
              <a:rPr kumimoji="1" lang="zh-TW" altLang="en-US" dirty="0" smtClean="0"/>
              <a:t>雙層迴圈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13: </a:t>
            </a:r>
            <a:r>
              <a:rPr kumimoji="1" lang="zh-TW" altLang="en-US" dirty="0" smtClean="0"/>
              <a:t>限量紅包，越早越大包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14: </a:t>
            </a:r>
            <a:r>
              <a:rPr kumimoji="1" lang="zh-TW" altLang="en-US" dirty="0" smtClean="0"/>
              <a:t>輪流數鈔票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15: </a:t>
            </a:r>
            <a:r>
              <a:rPr kumimoji="1" lang="zh-TW" altLang="en-US" dirty="0" smtClean="0"/>
              <a:t>輪流數鈔票，越數越少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16: </a:t>
            </a:r>
            <a:r>
              <a:rPr kumimoji="1" lang="zh-TW" altLang="en-US" dirty="0" smtClean="0"/>
              <a:t>雙層迴圈經典題</a:t>
            </a:r>
            <a:endParaRPr kumimoji="1" lang="en-US" altLang="zh-TW" dirty="0" smtClean="0"/>
          </a:p>
          <a:p>
            <a:r>
              <a:rPr kumimoji="1" lang="zh-TW" altLang="en-US" dirty="0" smtClean="0"/>
              <a:t>前人種樹 後人乘涼 </a:t>
            </a:r>
            <a:r>
              <a:rPr kumimoji="1" lang="mr-IN" altLang="zh-TW" dirty="0" smtClean="0"/>
              <a:t>–</a:t>
            </a:r>
            <a:r>
              <a:rPr kumimoji="1" lang="en-US" altLang="zh-TW" dirty="0" smtClean="0"/>
              <a:t> API</a:t>
            </a:r>
          </a:p>
          <a:p>
            <a:pPr lvl="1"/>
            <a:r>
              <a:rPr kumimoji="1" lang="en-US" altLang="zh-TW" dirty="0" smtClean="0"/>
              <a:t>Exercise 17: </a:t>
            </a:r>
            <a:r>
              <a:rPr kumimoji="1" lang="zh-TW" altLang="en-US" dirty="0" smtClean="0"/>
              <a:t>銀行利息四捨五入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18: 50% </a:t>
            </a:r>
            <a:r>
              <a:rPr kumimoji="1" lang="zh-TW" altLang="en-US" dirty="0" smtClean="0"/>
              <a:t>中獎率的佛心冰棒</a:t>
            </a:r>
            <a:endParaRPr kumimoji="1" lang="en-US" altLang="zh-TW" dirty="0" smtClean="0"/>
          </a:p>
          <a:p>
            <a:r>
              <a:rPr kumimoji="1" lang="zh-TW" altLang="en-US" dirty="0" smtClean="0"/>
              <a:t>儲值卡還能用幾次 </a:t>
            </a:r>
            <a:r>
              <a:rPr kumimoji="1" lang="en-US" altLang="zh-TW" dirty="0" smtClean="0"/>
              <a:t>- while </a:t>
            </a:r>
            <a:r>
              <a:rPr kumimoji="1" lang="zh-TW" altLang="en-US" dirty="0" smtClean="0"/>
              <a:t>迴圈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19: </a:t>
            </a:r>
            <a:r>
              <a:rPr kumimoji="1" lang="zh-TW" altLang="en-US" dirty="0" smtClean="0"/>
              <a:t>悠遊卡搭捷運</a:t>
            </a:r>
            <a:endParaRPr kumimoji="1" lang="en-US" altLang="zh-TW" dirty="0" smtClean="0"/>
          </a:p>
          <a:p>
            <a:r>
              <a:rPr kumimoji="1" lang="zh-TW" altLang="en-US" dirty="0" smtClean="0"/>
              <a:t>打怪中離 </a:t>
            </a:r>
            <a:r>
              <a:rPr kumimoji="1" lang="en-US" altLang="zh-TW" dirty="0" smtClean="0"/>
              <a:t>- </a:t>
            </a:r>
            <a:r>
              <a:rPr kumimoji="1" lang="zh-TW" altLang="en-US" dirty="0" smtClean="0"/>
              <a:t>迴圈的中斷和跳過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20: </a:t>
            </a:r>
            <a:r>
              <a:rPr kumimoji="1" lang="zh-TW" altLang="en-US" dirty="0" smtClean="0"/>
              <a:t>悠遊卡搭捷運之我是粗心鬼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Exercise 21: </a:t>
            </a:r>
            <a:r>
              <a:rPr kumimoji="1" lang="zh-TW" altLang="en-US" dirty="0" smtClean="0"/>
              <a:t>悠遊卡搭捷運之偶爾有便車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1565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Exercise 2</a:t>
            </a:r>
            <a:r>
              <a:rPr kumimoji="1" lang="en-US" altLang="zh-TW" dirty="0" smtClean="0"/>
              <a:t>:</a:t>
            </a:r>
            <a:r>
              <a:rPr kumimoji="1" lang="zh-TW" altLang="en-US" dirty="0" smtClean="0"/>
              <a:t> 不同的人相遇同一個對象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 </a:t>
            </a:r>
            <a:r>
              <a:rPr lang="zh-TW" altLang="en-US" dirty="0" smtClean="0"/>
              <a:t>請回答以下會印出什麼？</a:t>
            </a:r>
            <a:endParaRPr lang="zh-TW" altLang="en-US" dirty="0"/>
          </a:p>
          <a:p>
            <a:endParaRPr kumimoji="1" lang="zh-TW" altLang="en-US" dirty="0"/>
          </a:p>
        </p:txBody>
      </p:sp>
      <p:sp>
        <p:nvSpPr>
          <p:cNvPr id="5" name="摺角紙張 4"/>
          <p:cNvSpPr/>
          <p:nvPr/>
        </p:nvSpPr>
        <p:spPr>
          <a:xfrm>
            <a:off x="2209800" y="2794000"/>
            <a:ext cx="6921500" cy="2146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console.log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(123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+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456);</a:t>
            </a:r>
          </a:p>
          <a:p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console.log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(“123”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+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“456”);</a:t>
            </a:r>
            <a:endParaRPr kumimoji="1" lang="zh-TW" altLang="en-US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52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smtClean="0"/>
              <a:t>Keynote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資料型態簡介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不同</a:t>
            </a:r>
            <a:r>
              <a:rPr lang="zh-TW" altLang="en-US" dirty="0"/>
              <a:t>資料型態遇到 </a:t>
            </a:r>
            <a:r>
              <a:rPr lang="en-US" altLang="zh-TW" dirty="0" smtClean="0"/>
              <a:t>`+`</a:t>
            </a:r>
            <a:r>
              <a:rPr lang="zh-TW" altLang="en-US" dirty="0" smtClean="0"/>
              <a:t> 會有不同結果</a:t>
            </a:r>
            <a:endParaRPr lang="en-US" altLang="zh-TW" dirty="0" smtClean="0"/>
          </a:p>
          <a:p>
            <a:endParaRPr kumimoji="1" lang="en-US" altLang="zh-TW" dirty="0" smtClean="0"/>
          </a:p>
          <a:p>
            <a:r>
              <a:rPr lang="en-US" altLang="zh-TW" dirty="0"/>
              <a:t>Concatenation Operators (</a:t>
            </a:r>
            <a:r>
              <a:rPr lang="zh-TW" altLang="en-US" dirty="0"/>
              <a:t>串接運算子</a:t>
            </a:r>
            <a:r>
              <a:rPr lang="en-US" altLang="zh-TW" dirty="0" smtClean="0"/>
              <a:t>)</a:t>
            </a:r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TW" altLang="en-US" dirty="0" smtClean="0"/>
              <a:t>先乘除後加減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運算子優先順序</a:t>
            </a:r>
            <a:r>
              <a:rPr kumimoji="1" lang="en-US" altLang="zh-TW" dirty="0" smtClean="0"/>
              <a:t>)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2681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放資料的盒子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主題：變數 </a:t>
            </a:r>
            <a:r>
              <a:rPr kumimoji="1" lang="en-US" altLang="zh-TW" dirty="0" smtClean="0"/>
              <a:t>(Variables)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58063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課程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宣告變數與賦值</a:t>
            </a:r>
            <a:endParaRPr kumimoji="1" lang="en-US" altLang="zh-TW" dirty="0" smtClean="0"/>
          </a:p>
          <a:p>
            <a:endParaRPr kumimoji="1" lang="en-US" altLang="zh-TW" dirty="0"/>
          </a:p>
          <a:p>
            <a:endParaRPr kumimoji="1" lang="en-US" altLang="zh-TW" dirty="0" smtClean="0"/>
          </a:p>
          <a:p>
            <a:endParaRPr kumimoji="1" lang="en-US" altLang="zh-TW" dirty="0"/>
          </a:p>
        </p:txBody>
      </p:sp>
      <p:sp>
        <p:nvSpPr>
          <p:cNvPr id="4" name="摺角紙張 3"/>
          <p:cNvSpPr/>
          <p:nvPr/>
        </p:nvSpPr>
        <p:spPr>
          <a:xfrm>
            <a:off x="2120900" y="2628900"/>
            <a:ext cx="6921500" cy="27305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myName</a:t>
            </a:r>
            <a:r>
              <a:rPr kumimoji="1" lang="en-US" altLang="zh-TW" dirty="0">
                <a:latin typeface="Consolas" charset="0"/>
                <a:ea typeface="Consolas" charset="0"/>
                <a:cs typeface="Consolas" charset="0"/>
              </a:rPr>
              <a:t>;</a:t>
            </a:r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myName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“</a:t>
            </a:r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OneJar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”;</a:t>
            </a:r>
          </a:p>
          <a:p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  <a:p>
            <a:endParaRPr kumimoji="1" lang="en-US" altLang="zh-TW" dirty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var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myName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“</a:t>
            </a:r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OneJar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”;</a:t>
            </a:r>
          </a:p>
          <a:p>
            <a:r>
              <a:rPr kumimoji="1" lang="en-US" altLang="zh-TW" dirty="0" err="1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onsole.log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(“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你好，我是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”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+</a:t>
            </a:r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myName</a:t>
            </a:r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endParaRPr kumimoji="1" lang="zh-TW" alt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244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Exercise </a:t>
            </a:r>
            <a:r>
              <a:rPr kumimoji="1" lang="en-US" altLang="zh-TW" dirty="0"/>
              <a:t>3</a:t>
            </a:r>
            <a:r>
              <a:rPr kumimoji="1" lang="en-US" altLang="zh-TW" dirty="0" smtClean="0"/>
              <a:t>: </a:t>
            </a:r>
            <a:r>
              <a:rPr kumimoji="1" lang="zh-TW" altLang="en-US" dirty="0"/>
              <a:t>購物折扣</a:t>
            </a:r>
            <a:endParaRPr kumimoji="1" lang="en-US" alt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 smtClean="0"/>
              <a:t>OneJar</a:t>
            </a:r>
            <a:r>
              <a:rPr kumimoji="1" lang="zh-TW" altLang="en-US" dirty="0" smtClean="0"/>
              <a:t>去家Ｘ福買了</a:t>
            </a:r>
            <a:r>
              <a:rPr kumimoji="1" lang="en-US" altLang="zh-TW" dirty="0" smtClean="0"/>
              <a:t>3</a:t>
            </a:r>
            <a:r>
              <a:rPr kumimoji="1" lang="zh-TW" altLang="en-US" dirty="0" smtClean="0"/>
              <a:t>樣商品，分別是衛生紙</a:t>
            </a:r>
            <a:r>
              <a:rPr kumimoji="1" lang="en-US" altLang="zh-TW" dirty="0" smtClean="0"/>
              <a:t>(</a:t>
            </a:r>
            <a:r>
              <a:rPr kumimoji="1" lang="en-US" altLang="zh-TW" dirty="0"/>
              <a:t>$</a:t>
            </a:r>
            <a:r>
              <a:rPr kumimoji="1" lang="en-US" altLang="zh-TW" dirty="0" smtClean="0"/>
              <a:t>199)</a:t>
            </a:r>
            <a:r>
              <a:rPr kumimoji="1" lang="zh-TW" altLang="en-US" dirty="0" smtClean="0"/>
              <a:t>、巧克力</a:t>
            </a:r>
            <a:r>
              <a:rPr kumimoji="1" lang="en-US" altLang="zh-TW" dirty="0" smtClean="0"/>
              <a:t>($50)</a:t>
            </a:r>
            <a:r>
              <a:rPr kumimoji="1" lang="zh-TW" altLang="en-US" dirty="0" smtClean="0"/>
              <a:t>、鮮奶</a:t>
            </a:r>
            <a:r>
              <a:rPr kumimoji="1" lang="en-US" altLang="zh-TW" dirty="0" smtClean="0"/>
              <a:t>($139</a:t>
            </a:r>
            <a:r>
              <a:rPr kumimoji="1" lang="en-US" altLang="zh-TW" dirty="0"/>
              <a:t>)</a:t>
            </a:r>
            <a:r>
              <a:rPr kumimoji="1" lang="zh-TW" altLang="en-US" dirty="0" smtClean="0"/>
              <a:t>，手上有剛剛路邊撿到的折價券</a:t>
            </a:r>
            <a:r>
              <a:rPr kumimoji="1" lang="en-US" altLang="zh-TW" dirty="0" smtClean="0"/>
              <a:t>$50</a:t>
            </a:r>
            <a:r>
              <a:rPr kumimoji="1" lang="zh-TW" altLang="en-US" dirty="0" smtClean="0"/>
              <a:t>，請印出發票，格式如下：</a:t>
            </a:r>
            <a:endParaRPr kumimoji="1" lang="en-US" altLang="zh-TW" dirty="0"/>
          </a:p>
          <a:p>
            <a:endParaRPr kumimoji="1" lang="en-US" altLang="zh-TW" dirty="0" smtClean="0"/>
          </a:p>
        </p:txBody>
      </p:sp>
      <p:sp>
        <p:nvSpPr>
          <p:cNvPr id="4" name="摺角紙張 3"/>
          <p:cNvSpPr/>
          <p:nvPr/>
        </p:nvSpPr>
        <p:spPr>
          <a:xfrm>
            <a:off x="2159000" y="3124200"/>
            <a:ext cx="6921500" cy="35941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zh-TW" altLang="en-US" b="1" u="sng" dirty="0" smtClean="0">
                <a:latin typeface="Consolas" charset="0"/>
                <a:ea typeface="Consolas" charset="0"/>
                <a:cs typeface="Consolas" charset="0"/>
              </a:rPr>
              <a:t>輸出：</a:t>
            </a:r>
            <a:endParaRPr kumimoji="1" lang="en-US" altLang="zh-TW" b="1" u="sng" dirty="0" smtClean="0">
              <a:latin typeface="Consolas" charset="0"/>
              <a:ea typeface="Consolas" charset="0"/>
              <a:cs typeface="Consolas" charset="0"/>
            </a:endParaRPr>
          </a:p>
          <a:p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購物人：</a:t>
            </a:r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OneJar</a:t>
            </a:r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購買商品：</a:t>
            </a:r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-----------------</a:t>
            </a:r>
          </a:p>
          <a:p>
            <a:r>
              <a:rPr lang="zh-TW" altLang="en-US" dirty="0"/>
              <a:t>衛生紙</a:t>
            </a:r>
            <a:r>
              <a:rPr lang="en-US" altLang="zh-TW" dirty="0"/>
              <a:t>($199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巧克力</a:t>
            </a:r>
            <a:r>
              <a:rPr lang="en-US" altLang="zh-TW" dirty="0"/>
              <a:t>($50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鮮奶</a:t>
            </a:r>
            <a:r>
              <a:rPr lang="en-US" altLang="zh-TW" dirty="0"/>
              <a:t>($139) </a:t>
            </a:r>
            <a:endParaRPr lang="en-US" altLang="zh-TW" dirty="0" smtClean="0"/>
          </a:p>
          <a:p>
            <a:r>
              <a:rPr lang="en-US" altLang="zh-TW" dirty="0" smtClean="0"/>
              <a:t>----------------------------</a:t>
            </a:r>
          </a:p>
          <a:p>
            <a:r>
              <a:rPr lang="zh-TW" altLang="en-US" dirty="0" smtClean="0"/>
              <a:t>購買總額：</a:t>
            </a:r>
            <a:r>
              <a:rPr lang="en-US" altLang="zh-TW" dirty="0" smtClean="0"/>
              <a:t>$388</a:t>
            </a:r>
          </a:p>
          <a:p>
            <a:r>
              <a:rPr lang="zh-TW" altLang="en-US" dirty="0" smtClean="0"/>
              <a:t>折抵：</a:t>
            </a:r>
            <a:r>
              <a:rPr lang="en-US" altLang="zh-TW" dirty="0" smtClean="0"/>
              <a:t>$50</a:t>
            </a:r>
          </a:p>
          <a:p>
            <a:r>
              <a:rPr lang="zh-TW" altLang="en-US" dirty="0" smtClean="0"/>
              <a:t>總計：</a:t>
            </a:r>
            <a:r>
              <a:rPr lang="en-US" altLang="zh-TW" dirty="0"/>
              <a:t>$</a:t>
            </a:r>
            <a:r>
              <a:rPr lang="en-US" altLang="zh-TW" dirty="0" smtClean="0"/>
              <a:t>338</a:t>
            </a:r>
            <a:endParaRPr lang="en-US" altLang="zh-TW" dirty="0"/>
          </a:p>
          <a:p>
            <a:endParaRPr kumimoji="1" lang="en-US" altLang="zh-TW" dirty="0">
              <a:latin typeface="Consolas" charset="0"/>
              <a:ea typeface="Consolas" charset="0"/>
              <a:cs typeface="Consolas" charset="0"/>
            </a:endParaRPr>
          </a:p>
          <a:p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  <a:p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57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smtClean="0"/>
              <a:t>Keynote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變數宣告 </a:t>
            </a:r>
            <a:r>
              <a:rPr lang="en-US" altLang="zh-TW" dirty="0" smtClean="0"/>
              <a:t>(Variable</a:t>
            </a:r>
            <a:r>
              <a:rPr lang="zh-TW" altLang="en-US" dirty="0" smtClean="0"/>
              <a:t> </a:t>
            </a:r>
            <a:r>
              <a:rPr lang="en-US" altLang="zh-TW" dirty="0"/>
              <a:t>D</a:t>
            </a:r>
            <a:r>
              <a:rPr lang="en-US" altLang="zh-TW" dirty="0" smtClean="0"/>
              <a:t>eclaration)</a:t>
            </a:r>
          </a:p>
          <a:p>
            <a:pPr lvl="1"/>
            <a:r>
              <a:rPr lang="en-US" altLang="zh-TW" dirty="0" smtClean="0"/>
              <a:t>`</a:t>
            </a:r>
            <a:r>
              <a:rPr lang="en-US" altLang="zh-TW" dirty="0" err="1" smtClean="0"/>
              <a:t>var</a:t>
            </a:r>
            <a:r>
              <a:rPr lang="en-US" altLang="zh-TW" dirty="0" smtClean="0"/>
              <a:t>`</a:t>
            </a:r>
            <a:r>
              <a:rPr lang="zh-TW" altLang="en-US" dirty="0" smtClean="0"/>
              <a:t> 關鍵字</a:t>
            </a:r>
            <a:endParaRPr lang="en-US" altLang="zh-TW" dirty="0" smtClean="0"/>
          </a:p>
          <a:p>
            <a:r>
              <a:rPr lang="zh-TW" altLang="en-US" dirty="0"/>
              <a:t>賦值</a:t>
            </a:r>
            <a:r>
              <a:rPr lang="zh-TW" altLang="en-US" dirty="0" smtClean="0"/>
              <a:t>運算子 </a:t>
            </a:r>
            <a:r>
              <a:rPr lang="en-US" altLang="zh-TW" dirty="0" smtClean="0"/>
              <a:t>(Assignment Operators)</a:t>
            </a:r>
          </a:p>
          <a:p>
            <a:pPr lvl="1"/>
            <a:r>
              <a:rPr lang="en-US" altLang="zh-TW" dirty="0" smtClean="0"/>
              <a:t>`</a:t>
            </a:r>
            <a:r>
              <a:rPr lang="en-US" altLang="zh-TW" dirty="0" err="1" smtClean="0"/>
              <a:t>var</a:t>
            </a:r>
            <a:r>
              <a:rPr lang="zh-TW" altLang="en-US" dirty="0" smtClean="0"/>
              <a:t> </a:t>
            </a:r>
            <a:r>
              <a:rPr lang="en-US" altLang="zh-TW" dirty="0" smtClean="0"/>
              <a:t>x</a:t>
            </a:r>
            <a:r>
              <a:rPr lang="zh-TW" altLang="en-US" dirty="0" smtClean="0"/>
              <a:t> </a:t>
            </a:r>
            <a:r>
              <a:rPr lang="en-US" altLang="zh-TW" dirty="0" smtClean="0"/>
              <a:t>=</a:t>
            </a:r>
            <a:r>
              <a:rPr lang="zh-TW" altLang="en-US" dirty="0" smtClean="0"/>
              <a:t> </a:t>
            </a:r>
            <a:r>
              <a:rPr lang="en-US" altLang="zh-TW" dirty="0" smtClean="0"/>
              <a:t>123;`</a:t>
            </a:r>
          </a:p>
          <a:p>
            <a:pPr lvl="1"/>
            <a:endParaRPr lang="en-US" altLang="zh-TW" dirty="0"/>
          </a:p>
          <a:p>
            <a:r>
              <a:rPr lang="zh-TW" altLang="en-US" dirty="0" smtClean="0"/>
              <a:t>補充：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Meaning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Naming</a:t>
            </a:r>
          </a:p>
          <a:p>
            <a:pPr lvl="1"/>
            <a:r>
              <a:rPr lang="en-US" altLang="zh-TW" dirty="0" smtClean="0"/>
              <a:t>Best</a:t>
            </a:r>
            <a:r>
              <a:rPr lang="zh-TW" altLang="en-US" dirty="0" smtClean="0"/>
              <a:t> </a:t>
            </a:r>
            <a:r>
              <a:rPr lang="en-US" altLang="zh-TW" dirty="0" smtClean="0"/>
              <a:t>Practice:</a:t>
            </a:r>
            <a:r>
              <a:rPr lang="zh-TW" altLang="en-US" dirty="0" smtClean="0"/>
              <a:t> </a:t>
            </a:r>
            <a:r>
              <a:rPr lang="en-US" altLang="zh-TW" dirty="0"/>
              <a:t>Declarations on </a:t>
            </a:r>
            <a:r>
              <a:rPr lang="en-US" altLang="zh-TW" dirty="0" smtClean="0"/>
              <a:t>Top</a:t>
            </a:r>
          </a:p>
          <a:p>
            <a:pPr lvl="1"/>
            <a:endParaRPr lang="en-US" altLang="zh-TW" dirty="0" smtClean="0"/>
          </a:p>
          <a:p>
            <a:endParaRPr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8840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4:</a:t>
            </a:r>
            <a:r>
              <a:rPr kumimoji="1" lang="zh-TW" altLang="en-US" dirty="0" smtClean="0"/>
              <a:t> 第二個顧客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接續 </a:t>
            </a:r>
            <a:r>
              <a:rPr kumimoji="1" lang="en-US" altLang="zh-TW" dirty="0"/>
              <a:t>Exercise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3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</a:t>
            </a:r>
            <a:r>
              <a:rPr kumimoji="1" lang="zh-TW" altLang="en-US" dirty="0"/>
              <a:t>購物折扣</a:t>
            </a:r>
            <a:r>
              <a:rPr kumimoji="1" lang="en-US" altLang="zh-TW" dirty="0" smtClean="0"/>
              <a:t>)</a:t>
            </a:r>
            <a:r>
              <a:rPr kumimoji="1" lang="zh-TW" altLang="en-US" dirty="0" smtClean="0"/>
              <a:t>，增加第二個顧客的發票。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60930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設定一次</a:t>
            </a:r>
            <a:r>
              <a:rPr kumimoji="1" lang="en-US" altLang="zh-TW" dirty="0" smtClean="0"/>
              <a:t/>
            </a:r>
            <a:br>
              <a:rPr kumimoji="1" lang="en-US" altLang="zh-TW" dirty="0" smtClean="0"/>
            </a:br>
            <a:r>
              <a:rPr kumimoji="1" lang="zh-TW" altLang="en-US" dirty="0" smtClean="0"/>
              <a:t>就能重複使用的料理鍋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主題：函數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6228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課程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函數宣告</a:t>
            </a:r>
            <a:endParaRPr kumimoji="1" lang="zh-TW" altLang="en-US" dirty="0"/>
          </a:p>
        </p:txBody>
      </p:sp>
      <p:sp>
        <p:nvSpPr>
          <p:cNvPr id="4" name="摺角紙張 3"/>
          <p:cNvSpPr/>
          <p:nvPr/>
        </p:nvSpPr>
        <p:spPr>
          <a:xfrm>
            <a:off x="2120900" y="2628900"/>
            <a:ext cx="6921500" cy="22352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zh-TW" dirty="0">
                <a:solidFill>
                  <a:schemeClr val="tx1"/>
                </a:solidFill>
              </a:rPr>
              <a:t>function</a:t>
            </a:r>
            <a:r>
              <a:rPr lang="en-US" altLang="zh-TW" dirty="0"/>
              <a:t> </a:t>
            </a:r>
            <a:r>
              <a:rPr lang="en-US" altLang="zh-TW" dirty="0" smtClean="0">
                <a:solidFill>
                  <a:srgbClr val="C00000"/>
                </a:solidFill>
              </a:rPr>
              <a:t>add</a:t>
            </a:r>
            <a:r>
              <a:rPr lang="en-US" altLang="zh-TW" dirty="0" smtClean="0"/>
              <a:t>(</a:t>
            </a:r>
            <a:r>
              <a:rPr lang="en-US" altLang="zh-TW" dirty="0" smtClean="0">
                <a:solidFill>
                  <a:srgbClr val="0070C0"/>
                </a:solidFill>
              </a:rPr>
              <a:t>a</a:t>
            </a:r>
            <a:r>
              <a:rPr lang="en-US" altLang="zh-TW" dirty="0">
                <a:solidFill>
                  <a:srgbClr val="0070C0"/>
                </a:solidFill>
              </a:rPr>
              <a:t>, b</a:t>
            </a:r>
            <a:r>
              <a:rPr lang="en-US" altLang="zh-TW" dirty="0"/>
              <a:t>) </a:t>
            </a:r>
            <a:r>
              <a:rPr lang="en-US" altLang="zh-TW" dirty="0" smtClean="0"/>
              <a:t>{</a:t>
            </a:r>
            <a:endParaRPr lang="en-US" altLang="zh-TW" dirty="0"/>
          </a:p>
          <a:p>
            <a:r>
              <a:rPr lang="en-US" altLang="zh-TW" dirty="0" smtClean="0"/>
              <a:t>    </a:t>
            </a:r>
            <a:r>
              <a:rPr lang="en-US" altLang="zh-TW" dirty="0" err="1" smtClean="0"/>
              <a:t>var</a:t>
            </a:r>
            <a:r>
              <a:rPr lang="zh-TW" altLang="en-US" dirty="0" smtClean="0"/>
              <a:t> </a:t>
            </a:r>
            <a:r>
              <a:rPr lang="en-US" altLang="zh-TW" dirty="0" smtClean="0"/>
              <a:t>x</a:t>
            </a:r>
            <a:r>
              <a:rPr lang="zh-TW" altLang="en-US" dirty="0" smtClean="0"/>
              <a:t> </a:t>
            </a:r>
            <a:r>
              <a:rPr lang="en-US" altLang="zh-TW" dirty="0" smtClean="0"/>
              <a:t>= a + b;</a:t>
            </a:r>
          </a:p>
          <a:p>
            <a:r>
              <a:rPr lang="en-US" altLang="zh-TW" dirty="0"/>
              <a:t>    </a:t>
            </a:r>
            <a:r>
              <a:rPr lang="en-US" altLang="zh-TW" dirty="0">
                <a:solidFill>
                  <a:schemeClr val="accent2">
                    <a:lumMod val="75000"/>
                  </a:schemeClr>
                </a:solidFill>
              </a:rPr>
              <a:t>return</a:t>
            </a:r>
            <a:r>
              <a:rPr lang="en-US" altLang="zh-TW" dirty="0"/>
              <a:t> </a:t>
            </a:r>
            <a:r>
              <a:rPr lang="en-US" altLang="zh-TW" dirty="0" smtClean="0"/>
              <a:t>x;</a:t>
            </a:r>
            <a:endParaRPr lang="en-US" altLang="zh-TW" dirty="0"/>
          </a:p>
          <a:p>
            <a:r>
              <a:rPr lang="en-US" altLang="zh-TW" dirty="0" smtClean="0"/>
              <a:t>}</a:t>
            </a:r>
          </a:p>
          <a:p>
            <a:endParaRPr lang="en-US" altLang="zh-TW" dirty="0" smtClean="0"/>
          </a:p>
          <a:p>
            <a:r>
              <a:rPr lang="en-US" altLang="zh-TW" dirty="0" err="1"/>
              <a:t>v</a:t>
            </a:r>
            <a:r>
              <a:rPr lang="en-US" altLang="zh-TW" dirty="0" err="1" smtClean="0"/>
              <a:t>ar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ans</a:t>
            </a:r>
            <a:r>
              <a:rPr lang="zh-TW" altLang="en-US" dirty="0" smtClean="0"/>
              <a:t> </a:t>
            </a:r>
            <a:r>
              <a:rPr lang="en-US" altLang="zh-TW" dirty="0" smtClean="0"/>
              <a:t>=</a:t>
            </a:r>
            <a:r>
              <a:rPr lang="zh-TW" altLang="en-US" dirty="0" smtClean="0"/>
              <a:t> </a:t>
            </a:r>
            <a:r>
              <a:rPr lang="en-US" altLang="zh-TW" dirty="0" smtClean="0">
                <a:solidFill>
                  <a:srgbClr val="C00000"/>
                </a:solidFill>
              </a:rPr>
              <a:t>add(2,</a:t>
            </a:r>
            <a:r>
              <a:rPr lang="zh-TW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TW" dirty="0" smtClean="0">
                <a:solidFill>
                  <a:srgbClr val="C00000"/>
                </a:solidFill>
              </a:rPr>
              <a:t>5);</a:t>
            </a:r>
          </a:p>
          <a:p>
            <a:r>
              <a:rPr lang="en-US" altLang="zh-TW" dirty="0" err="1" smtClean="0"/>
              <a:t>console.log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ans</a:t>
            </a:r>
            <a:r>
              <a:rPr lang="en-US" altLang="zh-TW" dirty="0" smtClean="0"/>
              <a:t>);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9846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5:</a:t>
            </a:r>
            <a:r>
              <a:rPr kumimoji="1" lang="zh-TW" altLang="en-US" dirty="0" smtClean="0"/>
              <a:t> 溫度度量轉換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請實作一個函數，接受攝氏溫度，回傳華氏溫度。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92650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起手式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69874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 6</a:t>
            </a:r>
            <a:r>
              <a:rPr kumimoji="1" lang="en-US" altLang="zh-TW" dirty="0" smtClean="0"/>
              <a:t>: </a:t>
            </a:r>
            <a:r>
              <a:rPr kumimoji="1" lang="zh-TW" altLang="en-US" dirty="0" smtClean="0"/>
              <a:t>以函數改寫 </a:t>
            </a:r>
            <a:r>
              <a:rPr kumimoji="1" lang="en-US" altLang="zh-TW" dirty="0"/>
              <a:t>Exercise </a:t>
            </a:r>
            <a:r>
              <a:rPr kumimoji="1" lang="en-US" altLang="zh-TW" dirty="0" smtClean="0"/>
              <a:t>4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902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smtClean="0"/>
              <a:t>Keynote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dirty="0" smtClean="0"/>
              <a:t>函數宣告 </a:t>
            </a:r>
            <a:r>
              <a:rPr lang="en-US" altLang="zh-TW" dirty="0" smtClean="0"/>
              <a:t>&amp;</a:t>
            </a:r>
            <a:r>
              <a:rPr lang="zh-TW" altLang="en-US" dirty="0" smtClean="0"/>
              <a:t> 呼叫方式</a:t>
            </a:r>
            <a:endParaRPr lang="en-US" altLang="zh-TW" dirty="0" smtClean="0"/>
          </a:p>
          <a:p>
            <a:r>
              <a:rPr lang="zh-TW" altLang="en-US" dirty="0" smtClean="0"/>
              <a:t>參數 </a:t>
            </a:r>
            <a:r>
              <a:rPr lang="en-US" altLang="zh-TW" dirty="0" smtClean="0"/>
              <a:t>(optional)</a:t>
            </a:r>
          </a:p>
          <a:p>
            <a:r>
              <a:rPr lang="zh-TW" altLang="en-US" dirty="0" smtClean="0"/>
              <a:t>回傳值 </a:t>
            </a:r>
            <a:r>
              <a:rPr lang="en-US" altLang="zh-TW" dirty="0" smtClean="0"/>
              <a:t>(optional)</a:t>
            </a:r>
          </a:p>
          <a:p>
            <a:pPr lvl="1"/>
            <a:endParaRPr lang="en-US" altLang="zh-TW" dirty="0"/>
          </a:p>
          <a:p>
            <a:r>
              <a:rPr lang="zh-TW" altLang="en-US" dirty="0" smtClean="0"/>
              <a:t>補充：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DRY</a:t>
            </a:r>
            <a:r>
              <a:rPr lang="zh-TW" altLang="en-US" dirty="0" smtClean="0"/>
              <a:t> </a:t>
            </a:r>
            <a:r>
              <a:rPr lang="en-US" altLang="zh-TW" dirty="0"/>
              <a:t>(Don’t</a:t>
            </a:r>
            <a:r>
              <a:rPr lang="zh-TW" altLang="en-US" dirty="0"/>
              <a:t> </a:t>
            </a:r>
            <a:r>
              <a:rPr lang="en-US" altLang="zh-TW" dirty="0"/>
              <a:t>Repeat</a:t>
            </a:r>
            <a:r>
              <a:rPr lang="zh-TW" altLang="en-US" dirty="0"/>
              <a:t> </a:t>
            </a:r>
            <a:r>
              <a:rPr lang="en-US" altLang="zh-TW" dirty="0"/>
              <a:t>Yourself</a:t>
            </a:r>
            <a:r>
              <a:rPr lang="en-US" altLang="zh-TW" dirty="0" smtClean="0"/>
              <a:t>!)</a:t>
            </a:r>
          </a:p>
          <a:p>
            <a:pPr lvl="1"/>
            <a:r>
              <a:rPr lang="en-US" altLang="zh-TW" dirty="0" smtClean="0"/>
              <a:t>Reusability</a:t>
            </a:r>
          </a:p>
          <a:p>
            <a:pPr lvl="1"/>
            <a:r>
              <a:rPr lang="zh-TW" altLang="en-US" dirty="0" smtClean="0"/>
              <a:t>封裝</a:t>
            </a:r>
            <a:endParaRPr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47557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向左走向右走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</a:t>
            </a:r>
            <a:r>
              <a:rPr kumimoji="1" lang="en-US" altLang="zh-TW" dirty="0" smtClean="0"/>
              <a:t>if-else</a:t>
            </a:r>
            <a:r>
              <a:rPr kumimoji="1" lang="zh-TW" altLang="en-US" dirty="0" smtClean="0"/>
              <a:t> 與邏輯運算子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037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課程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條件判斷</a:t>
            </a:r>
            <a:endParaRPr kumimoji="1" lang="zh-TW" altLang="en-US" dirty="0"/>
          </a:p>
        </p:txBody>
      </p:sp>
      <p:sp>
        <p:nvSpPr>
          <p:cNvPr id="4" name="摺角紙張 3"/>
          <p:cNvSpPr/>
          <p:nvPr/>
        </p:nvSpPr>
        <p:spPr>
          <a:xfrm>
            <a:off x="2120900" y="26289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zh-TW" dirty="0" err="1"/>
              <a:t>v</a:t>
            </a:r>
            <a:r>
              <a:rPr lang="en-US" altLang="zh-TW" dirty="0" err="1" smtClean="0"/>
              <a:t>ar</a:t>
            </a:r>
            <a:r>
              <a:rPr lang="zh-TW" altLang="en-US" dirty="0" smtClean="0"/>
              <a:t> </a:t>
            </a:r>
            <a:r>
              <a:rPr lang="en-US" altLang="zh-TW" dirty="0" smtClean="0"/>
              <a:t>n</a:t>
            </a:r>
            <a:r>
              <a:rPr lang="zh-TW" altLang="en-US" dirty="0" smtClean="0"/>
              <a:t> </a:t>
            </a:r>
            <a:r>
              <a:rPr lang="en-US" altLang="zh-TW" dirty="0" smtClean="0"/>
              <a:t>=</a:t>
            </a:r>
            <a:r>
              <a:rPr lang="zh-TW" altLang="en-US" dirty="0" smtClean="0"/>
              <a:t> </a:t>
            </a:r>
            <a:r>
              <a:rPr lang="en-US" altLang="zh-TW" dirty="0" smtClean="0"/>
              <a:t>1500;</a:t>
            </a:r>
          </a:p>
          <a:p>
            <a:r>
              <a:rPr lang="en-US" altLang="zh-TW" dirty="0" smtClean="0"/>
              <a:t>if(n</a:t>
            </a:r>
            <a:r>
              <a:rPr lang="zh-TW" altLang="en-US" dirty="0" smtClean="0"/>
              <a:t> </a:t>
            </a:r>
            <a:r>
              <a:rPr lang="en-US" altLang="zh-TW" dirty="0" smtClean="0"/>
              <a:t>&gt;</a:t>
            </a:r>
            <a:r>
              <a:rPr lang="zh-TW" altLang="en-US" dirty="0" smtClean="0"/>
              <a:t> </a:t>
            </a:r>
            <a:r>
              <a:rPr lang="en-US" altLang="zh-TW" dirty="0" smtClean="0"/>
              <a:t>1000) {</a:t>
            </a:r>
            <a:endParaRPr lang="en-US" altLang="zh-TW" dirty="0"/>
          </a:p>
          <a:p>
            <a:r>
              <a:rPr lang="en-US" altLang="zh-TW" dirty="0"/>
              <a:t>    </a:t>
            </a:r>
            <a:r>
              <a:rPr lang="en-US" altLang="zh-TW" dirty="0" err="1" smtClean="0"/>
              <a:t>console.log</a:t>
            </a:r>
            <a:r>
              <a:rPr lang="en-US" altLang="zh-TW" dirty="0" smtClean="0"/>
              <a:t>(“</a:t>
            </a:r>
            <a:r>
              <a:rPr lang="zh-TW" altLang="en-US" dirty="0" smtClean="0"/>
              <a:t>你是</a:t>
            </a:r>
            <a:r>
              <a:rPr lang="en-US" altLang="zh-TW" dirty="0" smtClean="0"/>
              <a:t>VIP”);</a:t>
            </a:r>
          </a:p>
          <a:p>
            <a:r>
              <a:rPr lang="en-US" altLang="zh-TW" dirty="0" smtClean="0"/>
              <a:t>}</a:t>
            </a:r>
          </a:p>
          <a:p>
            <a:r>
              <a:rPr lang="en-US" altLang="zh-TW" dirty="0" smtClean="0"/>
              <a:t>else</a:t>
            </a:r>
          </a:p>
          <a:p>
            <a:r>
              <a:rPr lang="en-US" altLang="zh-TW" dirty="0" smtClean="0"/>
              <a:t>{</a:t>
            </a:r>
          </a:p>
          <a:p>
            <a:r>
              <a:rPr lang="en-US" altLang="zh-TW" dirty="0" smtClean="0"/>
              <a:t>    </a:t>
            </a:r>
            <a:r>
              <a:rPr lang="en-US" altLang="zh-TW" dirty="0" err="1" smtClean="0"/>
              <a:t>console.log</a:t>
            </a:r>
            <a:r>
              <a:rPr lang="en-US" altLang="zh-TW" dirty="0" smtClean="0"/>
              <a:t>(“</a:t>
            </a:r>
            <a:r>
              <a:rPr lang="zh-TW" altLang="en-US" dirty="0" smtClean="0"/>
              <a:t>你不是</a:t>
            </a:r>
            <a:r>
              <a:rPr lang="en-US" altLang="zh-TW" dirty="0" smtClean="0"/>
              <a:t>VIP”);</a:t>
            </a:r>
          </a:p>
          <a:p>
            <a:r>
              <a:rPr lang="en-US" altLang="zh-TW" dirty="0"/>
              <a:t>}</a:t>
            </a:r>
            <a:endParaRPr lang="en-US" altLang="zh-TW" dirty="0" smtClean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21748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7:</a:t>
            </a:r>
            <a:r>
              <a:rPr kumimoji="1" lang="zh-TW" altLang="en-US" dirty="0" smtClean="0"/>
              <a:t> 年終獎金，員工的逆襲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實際年終獎金和心理期待獎金，並根據判斷印出「老闆沒良心」或「</a:t>
            </a:r>
            <a:r>
              <a:rPr kumimoji="1" lang="en-US" altLang="zh-TW" dirty="0" smtClean="0"/>
              <a:t>Yeah~</a:t>
            </a:r>
            <a:r>
              <a:rPr kumimoji="1" lang="zh-TW" altLang="en-US" dirty="0" smtClean="0"/>
              <a:t>獎金過好年」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8509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8: </a:t>
            </a:r>
            <a:r>
              <a:rPr kumimoji="1" lang="zh-TW" altLang="en-US" dirty="0" smtClean="0"/>
              <a:t>購物折扣再折扣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接續 </a:t>
            </a:r>
            <a:r>
              <a:rPr kumimoji="1" lang="en-US" altLang="zh-TW" dirty="0" smtClean="0"/>
              <a:t>Exercise</a:t>
            </a:r>
            <a:r>
              <a:rPr kumimoji="1" lang="zh-TW" altLang="en-US" dirty="0" smtClean="0"/>
              <a:t> </a:t>
            </a:r>
            <a:r>
              <a:rPr kumimoji="1" lang="en-US" altLang="zh-TW" dirty="0"/>
              <a:t>6</a:t>
            </a:r>
            <a:r>
              <a:rPr kumimoji="1" lang="zh-TW" altLang="en-US" dirty="0" smtClean="0"/>
              <a:t>，增加購買金額滿千送百的優惠。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6018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Keynote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if-else</a:t>
            </a:r>
            <a:r>
              <a:rPr kumimoji="1" lang="zh-TW" altLang="en-US" dirty="0" smtClean="0"/>
              <a:t> 判斷的用法</a:t>
            </a:r>
            <a:endParaRPr kumimoji="1" lang="en-US" altLang="zh-TW" dirty="0" smtClean="0"/>
          </a:p>
          <a:p>
            <a:r>
              <a:rPr kumimoji="1" lang="en-US" altLang="zh-TW" dirty="0" smtClean="0"/>
              <a:t>else</a:t>
            </a:r>
            <a:r>
              <a:rPr kumimoji="1" lang="zh-TW" altLang="en-US" dirty="0" smtClean="0"/>
              <a:t> 可以省略</a:t>
            </a:r>
            <a:endParaRPr kumimoji="1" lang="en-US" altLang="zh-TW" dirty="0" smtClean="0"/>
          </a:p>
          <a:p>
            <a:r>
              <a:rPr kumimoji="1" lang="zh-TW" altLang="en-US" dirty="0" smtClean="0"/>
              <a:t>邏輯運算子</a:t>
            </a:r>
            <a:endParaRPr kumimoji="1" lang="en-US" altLang="zh-TW" dirty="0" smtClean="0"/>
          </a:p>
          <a:p>
            <a:r>
              <a:rPr kumimoji="1" lang="zh-TW" altLang="en-US" dirty="0" smtClean="0"/>
              <a:t>布林型態</a:t>
            </a:r>
            <a:endParaRPr kumimoji="1" lang="en-US" altLang="zh-TW" dirty="0" smtClean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29174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2044700" y="1380070"/>
            <a:ext cx="9458325" cy="2616199"/>
          </a:xfrm>
        </p:spPr>
        <p:txBody>
          <a:bodyPr/>
          <a:lstStyle/>
          <a:p>
            <a:r>
              <a:rPr kumimoji="1" lang="zh-TW" altLang="en-US" dirty="0"/>
              <a:t>因為很</a:t>
            </a:r>
            <a:r>
              <a:rPr kumimoji="1" lang="zh-TW" altLang="en-US" dirty="0" smtClean="0"/>
              <a:t>重要所以</a:t>
            </a:r>
            <a:r>
              <a:rPr kumimoji="1" lang="zh-TW" altLang="en-US" dirty="0"/>
              <a:t>要說三次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主題：迴圈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58095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課程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迴圈</a:t>
            </a:r>
            <a:endParaRPr kumimoji="1" lang="zh-TW" altLang="en-US" dirty="0"/>
          </a:p>
        </p:txBody>
      </p:sp>
      <p:sp>
        <p:nvSpPr>
          <p:cNvPr id="4" name="摺角紙張 3"/>
          <p:cNvSpPr/>
          <p:nvPr/>
        </p:nvSpPr>
        <p:spPr>
          <a:xfrm>
            <a:off x="2120900" y="26289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zh-TW" dirty="0" err="1"/>
              <a:t>v</a:t>
            </a:r>
            <a:r>
              <a:rPr lang="en-US" altLang="zh-TW" dirty="0" err="1" smtClean="0"/>
              <a:t>ar</a:t>
            </a:r>
            <a:r>
              <a:rPr lang="zh-TW" altLang="en-US" dirty="0" smtClean="0"/>
              <a:t> 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;</a:t>
            </a:r>
          </a:p>
          <a:p>
            <a:r>
              <a:rPr lang="en-US" altLang="zh-TW" dirty="0" smtClean="0"/>
              <a:t>for (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 </a:t>
            </a:r>
            <a:r>
              <a:rPr lang="en-US" altLang="zh-TW" dirty="0"/>
              <a:t>= 1</a:t>
            </a:r>
            <a:r>
              <a:rPr lang="en-US" altLang="zh-TW" dirty="0" smtClean="0"/>
              <a:t> </a:t>
            </a:r>
            <a:r>
              <a:rPr lang="en-US" altLang="zh-TW" dirty="0"/>
              <a:t>; </a:t>
            </a:r>
            <a:r>
              <a:rPr lang="en-US" altLang="zh-TW" dirty="0" err="1"/>
              <a:t>i</a:t>
            </a:r>
            <a:r>
              <a:rPr lang="zh-TW" altLang="en-US" dirty="0" smtClean="0"/>
              <a:t> </a:t>
            </a:r>
            <a:r>
              <a:rPr lang="en-US" altLang="zh-TW" dirty="0" smtClean="0"/>
              <a:t>&lt;=</a:t>
            </a:r>
            <a:r>
              <a:rPr lang="zh-TW" altLang="en-US" dirty="0" smtClean="0"/>
              <a:t> </a:t>
            </a:r>
            <a:r>
              <a:rPr lang="en-US" altLang="zh-TW" dirty="0" smtClean="0"/>
              <a:t>5</a:t>
            </a:r>
            <a:r>
              <a:rPr lang="zh-TW" altLang="en-US" dirty="0" smtClean="0"/>
              <a:t> </a:t>
            </a:r>
            <a:r>
              <a:rPr lang="en-US" altLang="zh-TW" dirty="0" smtClean="0"/>
              <a:t>; 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++) </a:t>
            </a:r>
            <a:r>
              <a:rPr lang="en-US" altLang="zh-TW" dirty="0"/>
              <a:t>{</a:t>
            </a:r>
          </a:p>
          <a:p>
            <a:r>
              <a:rPr lang="en-US" altLang="zh-TW" dirty="0"/>
              <a:t>    </a:t>
            </a:r>
            <a:r>
              <a:rPr lang="en-US" altLang="zh-TW" dirty="0" err="1"/>
              <a:t>console.log</a:t>
            </a:r>
            <a:r>
              <a:rPr lang="en-US" altLang="zh-TW" dirty="0" smtClean="0"/>
              <a:t>(“Hello”);</a:t>
            </a:r>
            <a:endParaRPr lang="en-US" altLang="zh-TW" dirty="0"/>
          </a:p>
          <a:p>
            <a:r>
              <a:rPr lang="en-US" altLang="zh-TW" dirty="0"/>
              <a:t>}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70104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 9</a:t>
            </a:r>
            <a:r>
              <a:rPr kumimoji="1" lang="en-US" altLang="zh-TW" dirty="0" smtClean="0"/>
              <a:t>:</a:t>
            </a:r>
            <a:r>
              <a:rPr kumimoji="1" lang="zh-TW" altLang="en-US" dirty="0" smtClean="0"/>
              <a:t> 迴圈牛刀小試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Exercise</a:t>
            </a:r>
            <a:r>
              <a:rPr kumimoji="1" lang="zh-TW" altLang="en-US" dirty="0" smtClean="0"/>
              <a:t> </a:t>
            </a:r>
            <a:r>
              <a:rPr kumimoji="1" lang="en-US" altLang="zh-TW" dirty="0"/>
              <a:t>9</a:t>
            </a:r>
            <a:r>
              <a:rPr kumimoji="1" lang="en-US" altLang="zh-TW" dirty="0" smtClean="0"/>
              <a:t>-1: </a:t>
            </a:r>
            <a:r>
              <a:rPr kumimoji="1" lang="zh-TW" altLang="en-US" dirty="0"/>
              <a:t>印出 </a:t>
            </a:r>
            <a:r>
              <a:rPr kumimoji="1" lang="en-US" altLang="zh-TW" dirty="0" smtClean="0"/>
              <a:t>1~10</a:t>
            </a:r>
          </a:p>
          <a:p>
            <a:endParaRPr kumimoji="1" lang="en-US" altLang="zh-TW" dirty="0" smtClean="0"/>
          </a:p>
          <a:p>
            <a:r>
              <a:rPr kumimoji="1" lang="en-US" altLang="zh-TW" dirty="0" smtClean="0"/>
              <a:t>Exercise</a:t>
            </a:r>
            <a:r>
              <a:rPr kumimoji="1" lang="zh-TW" altLang="en-US" dirty="0" smtClean="0"/>
              <a:t> </a:t>
            </a:r>
            <a:r>
              <a:rPr kumimoji="1" lang="en-US" altLang="zh-TW" dirty="0"/>
              <a:t>9</a:t>
            </a:r>
            <a:r>
              <a:rPr kumimoji="1" lang="en-US" altLang="zh-TW" dirty="0" smtClean="0"/>
              <a:t>-2: </a:t>
            </a:r>
            <a:r>
              <a:rPr kumimoji="1" lang="zh-TW" altLang="en-US" dirty="0"/>
              <a:t>印出 </a:t>
            </a:r>
            <a:r>
              <a:rPr kumimoji="1" lang="en-US" altLang="zh-TW" dirty="0" smtClean="0"/>
              <a:t>10~1</a:t>
            </a:r>
          </a:p>
          <a:p>
            <a:endParaRPr kumimoji="1" lang="en-US" altLang="zh-TW" dirty="0" smtClean="0"/>
          </a:p>
          <a:p>
            <a:r>
              <a:rPr kumimoji="1" lang="en-US" altLang="zh-TW" dirty="0" smtClean="0"/>
              <a:t>Exercise</a:t>
            </a:r>
            <a:r>
              <a:rPr kumimoji="1" lang="zh-TW" altLang="en-US" dirty="0" smtClean="0"/>
              <a:t> </a:t>
            </a:r>
            <a:r>
              <a:rPr kumimoji="1" lang="en-US" altLang="zh-TW" dirty="0"/>
              <a:t>9</a:t>
            </a:r>
            <a:r>
              <a:rPr kumimoji="1" lang="en-US" altLang="zh-TW" dirty="0" smtClean="0"/>
              <a:t>-3: </a:t>
            </a:r>
            <a:r>
              <a:rPr kumimoji="1" lang="zh-TW" altLang="en-US" dirty="0"/>
              <a:t>印出 </a:t>
            </a:r>
            <a:r>
              <a:rPr kumimoji="1" lang="en-US" altLang="zh-TW" dirty="0"/>
              <a:t>5,10,15,20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9550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Mindset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做過才是你的 </a:t>
            </a:r>
            <a:r>
              <a:rPr kumimoji="1" lang="en-US" altLang="zh-TW" dirty="0" smtClean="0"/>
              <a:t>——</a:t>
            </a:r>
            <a:r>
              <a:rPr kumimoji="1" lang="zh-TW" altLang="en-US" dirty="0" smtClean="0"/>
              <a:t> 程式一行一行動手敲</a:t>
            </a:r>
            <a:endParaRPr kumimoji="1" lang="en-US" altLang="zh-TW" dirty="0" smtClean="0"/>
          </a:p>
          <a:p>
            <a:endParaRPr kumimoji="1" lang="en-US" altLang="zh-TW" dirty="0" smtClean="0"/>
          </a:p>
          <a:p>
            <a:r>
              <a:rPr kumimoji="1" lang="zh-TW" altLang="en-US" dirty="0" smtClean="0"/>
              <a:t>萬丈高樓平地起 </a:t>
            </a:r>
            <a:r>
              <a:rPr kumimoji="1" lang="en-US" altLang="zh-TW" dirty="0"/>
              <a:t>——</a:t>
            </a:r>
            <a:r>
              <a:rPr kumimoji="1" lang="zh-TW" altLang="en-US" dirty="0" smtClean="0"/>
              <a:t> 基礎很無趣但很重要</a:t>
            </a:r>
            <a:endParaRPr kumimoji="1" lang="en-US" altLang="zh-TW" dirty="0" smtClean="0"/>
          </a:p>
          <a:p>
            <a:endParaRPr kumimoji="1" lang="en-US" altLang="zh-TW" dirty="0"/>
          </a:p>
          <a:p>
            <a:r>
              <a:rPr kumimoji="1" lang="zh-TW" altLang="en-US" dirty="0" smtClean="0"/>
              <a:t>沒有笨問題，只有能帶給你新知的問題</a:t>
            </a:r>
            <a:endParaRPr kumimoji="1" lang="en-US" altLang="zh-TW" dirty="0" smtClean="0"/>
          </a:p>
          <a:p>
            <a:endParaRPr kumimoji="1" lang="en-US" altLang="zh-TW" dirty="0"/>
          </a:p>
          <a:p>
            <a:r>
              <a:rPr kumimoji="1" lang="en-US" altLang="zh-TW" dirty="0" smtClean="0"/>
              <a:t>CMI</a:t>
            </a:r>
            <a:r>
              <a:rPr kumimoji="1" lang="zh-TW" altLang="en-US" dirty="0" smtClean="0"/>
              <a:t> 學習心法</a:t>
            </a:r>
            <a:endParaRPr kumimoji="1" lang="en-US" altLang="zh-TW" dirty="0" smtClean="0"/>
          </a:p>
          <a:p>
            <a:pPr lvl="1"/>
            <a:r>
              <a:rPr kumimoji="1" lang="zh-TW" altLang="en-US" dirty="0" smtClean="0"/>
              <a:t>模仿</a:t>
            </a:r>
            <a:r>
              <a:rPr kumimoji="1" lang="en-US" altLang="zh-TW" dirty="0" smtClean="0"/>
              <a:t>(Copy) </a:t>
            </a:r>
            <a:r>
              <a:rPr kumimoji="1" lang="en-US" altLang="zh-TW" dirty="0"/>
              <a:t>-&gt; </a:t>
            </a:r>
            <a:r>
              <a:rPr kumimoji="1" lang="zh-TW" altLang="en-US" dirty="0" smtClean="0"/>
              <a:t>修改</a:t>
            </a:r>
            <a:r>
              <a:rPr kumimoji="1" lang="en-US" altLang="zh-TW" dirty="0" smtClean="0"/>
              <a:t>(Modify) </a:t>
            </a:r>
            <a:r>
              <a:rPr kumimoji="1" lang="en-US" altLang="zh-TW" dirty="0"/>
              <a:t>-&gt; </a:t>
            </a:r>
            <a:r>
              <a:rPr kumimoji="1" lang="zh-TW" altLang="en-US" dirty="0" smtClean="0"/>
              <a:t>創造</a:t>
            </a:r>
            <a:r>
              <a:rPr kumimoji="1" lang="en-US" altLang="zh-TW" dirty="0" smtClean="0"/>
              <a:t>(Innovate)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88481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10:</a:t>
            </a:r>
            <a:r>
              <a:rPr kumimoji="1" lang="zh-TW" altLang="en-US" dirty="0" smtClean="0"/>
              <a:t> 發紅包，人人有獎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請實作以下輸出：</a:t>
            </a:r>
            <a:endParaRPr kumimoji="1" lang="zh-TW" altLang="en-US" dirty="0"/>
          </a:p>
        </p:txBody>
      </p:sp>
      <p:sp>
        <p:nvSpPr>
          <p:cNvPr id="4" name="摺角紙張 3"/>
          <p:cNvSpPr/>
          <p:nvPr/>
        </p:nvSpPr>
        <p:spPr>
          <a:xfrm>
            <a:off x="2120900" y="26289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zh-TW" altLang="en-US" b="1" u="sng" dirty="0" smtClean="0"/>
              <a:t>輸出：</a:t>
            </a:r>
            <a:endParaRPr lang="en-US" altLang="zh-TW" b="1" u="sng" dirty="0" smtClean="0"/>
          </a:p>
          <a:p>
            <a:endParaRPr lang="en-US" altLang="zh-TW" dirty="0"/>
          </a:p>
          <a:p>
            <a:r>
              <a:rPr lang="zh-TW" altLang="en-US" dirty="0" smtClean="0"/>
              <a:t>我是第</a:t>
            </a:r>
            <a:r>
              <a:rPr lang="en-US" altLang="zh-TW" dirty="0" smtClean="0"/>
              <a:t>1</a:t>
            </a:r>
            <a:r>
              <a:rPr lang="zh-TW" altLang="en-US" dirty="0" smtClean="0"/>
              <a:t>個人，我得到</a:t>
            </a:r>
            <a:r>
              <a:rPr lang="en-US" altLang="zh-TW" dirty="0" smtClean="0"/>
              <a:t>600</a:t>
            </a:r>
            <a:r>
              <a:rPr lang="zh-TW" altLang="en-US" dirty="0" smtClean="0"/>
              <a:t>元！</a:t>
            </a:r>
            <a:endParaRPr lang="en-US" altLang="zh-TW" dirty="0" smtClean="0"/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2</a:t>
            </a:r>
            <a:r>
              <a:rPr lang="zh-TW" altLang="en-US" dirty="0" smtClean="0"/>
              <a:t>個人，我得到</a:t>
            </a:r>
            <a:r>
              <a:rPr lang="en-US" altLang="zh-TW" dirty="0" smtClean="0"/>
              <a:t>600</a:t>
            </a:r>
            <a:r>
              <a:rPr lang="zh-TW" altLang="en-US" dirty="0" smtClean="0"/>
              <a:t>元！</a:t>
            </a:r>
            <a:endParaRPr lang="en-US" altLang="zh-TW" dirty="0" smtClean="0"/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3</a:t>
            </a:r>
            <a:r>
              <a:rPr lang="zh-TW" altLang="en-US" dirty="0" smtClean="0"/>
              <a:t>個人，我得到</a:t>
            </a:r>
            <a:r>
              <a:rPr lang="en-US" altLang="zh-TW" dirty="0" smtClean="0"/>
              <a:t>600</a:t>
            </a:r>
            <a:r>
              <a:rPr lang="zh-TW" altLang="en-US" dirty="0" smtClean="0"/>
              <a:t>元！</a:t>
            </a:r>
            <a:endParaRPr lang="en-US" altLang="zh-TW" dirty="0" smtClean="0"/>
          </a:p>
          <a:p>
            <a:r>
              <a:rPr lang="mr-IN" altLang="zh-TW" dirty="0" smtClean="0"/>
              <a:t>…</a:t>
            </a:r>
            <a:r>
              <a:rPr lang="en-US" altLang="zh-TW" dirty="0" smtClean="0"/>
              <a:t>.</a:t>
            </a:r>
          </a:p>
          <a:p>
            <a:r>
              <a:rPr lang="zh-TW" altLang="en-US" dirty="0" smtClean="0"/>
              <a:t>我是第</a:t>
            </a:r>
            <a:r>
              <a:rPr lang="en-US" altLang="zh-TW" dirty="0" smtClean="0"/>
              <a:t>10</a:t>
            </a:r>
            <a:r>
              <a:rPr lang="zh-TW" altLang="en-US" dirty="0" smtClean="0"/>
              <a:t>個人，我得到</a:t>
            </a:r>
            <a:r>
              <a:rPr lang="en-US" altLang="zh-TW" dirty="0" smtClean="0"/>
              <a:t>600</a:t>
            </a:r>
            <a:r>
              <a:rPr lang="zh-TW" altLang="en-US" dirty="0" smtClean="0"/>
              <a:t>元！</a:t>
            </a:r>
            <a:endParaRPr lang="en-US" altLang="zh-TW" dirty="0" smtClean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92271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11:</a:t>
            </a:r>
            <a:r>
              <a:rPr kumimoji="1" lang="zh-TW" altLang="en-US" dirty="0" smtClean="0"/>
              <a:t> 領紅包，數鈔票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請實作一個函數，傳入仟元鈔和百元鈔的數量，印出以下輸出：</a:t>
            </a:r>
            <a:endParaRPr kumimoji="1" lang="zh-TW" altLang="en-US" dirty="0"/>
          </a:p>
        </p:txBody>
      </p:sp>
      <p:sp>
        <p:nvSpPr>
          <p:cNvPr id="4" name="摺角紙張 3"/>
          <p:cNvSpPr/>
          <p:nvPr/>
        </p:nvSpPr>
        <p:spPr>
          <a:xfrm>
            <a:off x="2120900" y="26289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zh-TW" altLang="en-US" b="1" u="sng" dirty="0" smtClean="0"/>
              <a:t>輸出：</a:t>
            </a:r>
            <a:endParaRPr lang="en-US" altLang="zh-TW" b="1" u="sng" dirty="0" smtClean="0"/>
          </a:p>
          <a:p>
            <a:endParaRPr lang="en-US" altLang="zh-TW" dirty="0"/>
          </a:p>
          <a:p>
            <a:r>
              <a:rPr lang="zh-TW" altLang="en-US" dirty="0" smtClean="0"/>
              <a:t>開始數鈔票：</a:t>
            </a:r>
            <a:endParaRPr lang="en-US" altLang="zh-TW" dirty="0" smtClean="0"/>
          </a:p>
          <a:p>
            <a:r>
              <a:rPr lang="zh-TW" altLang="en-US" dirty="0" smtClean="0"/>
              <a:t>仟元鈔：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</a:p>
          <a:p>
            <a:r>
              <a:rPr lang="zh-TW" altLang="en-US" dirty="0" smtClean="0"/>
              <a:t>佰元鈔：</a:t>
            </a:r>
            <a:r>
              <a:rPr lang="en-US" altLang="zh-TW" dirty="0" smtClean="0"/>
              <a:t>$100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</a:t>
            </a:r>
          </a:p>
          <a:p>
            <a:r>
              <a:rPr lang="zh-TW" altLang="en-US" dirty="0" smtClean="0"/>
              <a:t>我總共領到 </a:t>
            </a:r>
            <a:r>
              <a:rPr lang="en-US" altLang="zh-TW" dirty="0" smtClean="0"/>
              <a:t>$3600</a:t>
            </a:r>
          </a:p>
        </p:txBody>
      </p:sp>
    </p:spTree>
    <p:extLst>
      <p:ext uri="{BB962C8B-B14F-4D97-AF65-F5344CB8AC3E}">
        <p14:creationId xmlns:p14="http://schemas.microsoft.com/office/powerpoint/2010/main" val="1501756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 smtClean="0"/>
              <a:t>Keynote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for</a:t>
            </a:r>
            <a:r>
              <a:rPr kumimoji="1" lang="zh-TW" altLang="en-US" dirty="0" smtClean="0"/>
              <a:t> 迴圈的用法</a:t>
            </a:r>
            <a:endParaRPr kumimoji="1" lang="en-US" altLang="zh-TW" dirty="0" smtClean="0"/>
          </a:p>
          <a:p>
            <a:r>
              <a:rPr kumimoji="1" lang="zh-TW" altLang="en-US" dirty="0" smtClean="0"/>
              <a:t>三個語法：起始動作、判斷條件、單圈結尾動作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0420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有很多抽屜的大盒子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主題：陣列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78781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課程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陣列</a:t>
            </a:r>
            <a:endParaRPr kumimoji="1" lang="zh-TW" altLang="en-US" dirty="0"/>
          </a:p>
        </p:txBody>
      </p:sp>
      <p:sp>
        <p:nvSpPr>
          <p:cNvPr id="4" name="摺角紙張 3"/>
          <p:cNvSpPr/>
          <p:nvPr/>
        </p:nvSpPr>
        <p:spPr>
          <a:xfrm>
            <a:off x="2120900" y="26289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zh-TW" dirty="0" err="1"/>
              <a:t>v</a:t>
            </a:r>
            <a:r>
              <a:rPr lang="en-US" altLang="zh-TW" dirty="0" err="1" smtClean="0"/>
              <a:t>ar</a:t>
            </a:r>
            <a:r>
              <a:rPr lang="zh-TW" altLang="en-US" dirty="0" smtClean="0"/>
              <a:t> </a:t>
            </a:r>
            <a:r>
              <a:rPr lang="en-US" altLang="zh-TW" dirty="0" smtClean="0"/>
              <a:t>items=</a:t>
            </a:r>
            <a:r>
              <a:rPr lang="zh-TW" altLang="en-US" dirty="0" smtClean="0"/>
              <a:t> </a:t>
            </a:r>
            <a:r>
              <a:rPr lang="en-US" altLang="zh-TW" dirty="0" smtClean="0"/>
              <a:t>[100,</a:t>
            </a:r>
            <a:r>
              <a:rPr lang="zh-TW" altLang="en-US" dirty="0" smtClean="0"/>
              <a:t> </a:t>
            </a:r>
            <a:r>
              <a:rPr lang="en-US" altLang="zh-TW" dirty="0" smtClean="0"/>
              <a:t>200,</a:t>
            </a:r>
            <a:r>
              <a:rPr lang="zh-TW" altLang="en-US" dirty="0" smtClean="0"/>
              <a:t> </a:t>
            </a:r>
            <a:r>
              <a:rPr lang="en-US" altLang="zh-TW" dirty="0" smtClean="0"/>
              <a:t>300];</a:t>
            </a:r>
          </a:p>
          <a:p>
            <a:endParaRPr lang="en-US" altLang="zh-TW" dirty="0"/>
          </a:p>
          <a:p>
            <a:r>
              <a:rPr lang="en-US" altLang="zh-TW" dirty="0" err="1"/>
              <a:t>c</a:t>
            </a:r>
            <a:r>
              <a:rPr lang="en-US" altLang="zh-TW" dirty="0" err="1" smtClean="0"/>
              <a:t>onsole.log</a:t>
            </a:r>
            <a:r>
              <a:rPr lang="en-US" altLang="zh-TW" dirty="0" smtClean="0"/>
              <a:t>(</a:t>
            </a:r>
            <a:r>
              <a:rPr lang="zh-TW" altLang="en-US" dirty="0" smtClean="0"/>
              <a:t> </a:t>
            </a:r>
            <a:r>
              <a:rPr lang="en-US" altLang="zh-TW" dirty="0" smtClean="0"/>
              <a:t>items[0]</a:t>
            </a:r>
            <a:r>
              <a:rPr lang="zh-TW" altLang="en-US" dirty="0" smtClean="0"/>
              <a:t> </a:t>
            </a:r>
            <a:r>
              <a:rPr lang="en-US" altLang="zh-TW" dirty="0" smtClean="0"/>
              <a:t>);</a:t>
            </a:r>
          </a:p>
          <a:p>
            <a:r>
              <a:rPr lang="en-US" altLang="zh-TW" dirty="0" err="1" smtClean="0"/>
              <a:t>console.log</a:t>
            </a:r>
            <a:r>
              <a:rPr lang="en-US" altLang="zh-TW" dirty="0" smtClean="0"/>
              <a:t>(</a:t>
            </a:r>
            <a:r>
              <a:rPr lang="zh-TW" altLang="en-US" dirty="0" smtClean="0"/>
              <a:t> </a:t>
            </a:r>
            <a:r>
              <a:rPr lang="en-US" altLang="zh-TW" dirty="0" smtClean="0"/>
              <a:t>items[1]</a:t>
            </a:r>
            <a:r>
              <a:rPr lang="zh-TW" altLang="en-US" dirty="0" smtClean="0"/>
              <a:t> </a:t>
            </a:r>
            <a:r>
              <a:rPr lang="en-US" altLang="zh-TW" dirty="0" smtClean="0"/>
              <a:t>);</a:t>
            </a:r>
          </a:p>
          <a:p>
            <a:r>
              <a:rPr lang="en-US" altLang="zh-TW" dirty="0" err="1" smtClean="0"/>
              <a:t>console.log</a:t>
            </a:r>
            <a:r>
              <a:rPr lang="en-US" altLang="zh-TW" dirty="0" smtClean="0"/>
              <a:t>(</a:t>
            </a:r>
            <a:r>
              <a:rPr lang="zh-TW" altLang="en-US" dirty="0" smtClean="0"/>
              <a:t> </a:t>
            </a:r>
            <a:r>
              <a:rPr lang="en-US" altLang="zh-TW" dirty="0" smtClean="0"/>
              <a:t>items[2]</a:t>
            </a:r>
            <a:r>
              <a:rPr lang="zh-TW" altLang="en-US" dirty="0" smtClean="0"/>
              <a:t> </a:t>
            </a:r>
            <a:r>
              <a:rPr lang="en-US" altLang="zh-TW" dirty="0" smtClean="0"/>
              <a:t>);</a:t>
            </a:r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78848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12: </a:t>
            </a:r>
            <a:r>
              <a:rPr kumimoji="1" lang="zh-TW" altLang="en-US" dirty="0" smtClean="0"/>
              <a:t>購物車想放就放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OneJar</a:t>
            </a:r>
            <a:r>
              <a:rPr kumimoji="1" lang="zh-TW" altLang="en-US" dirty="0"/>
              <a:t>去家Ｘ福買</a:t>
            </a:r>
            <a:r>
              <a:rPr kumimoji="1" lang="zh-TW" altLang="en-US" dirty="0" smtClean="0"/>
              <a:t>了</a:t>
            </a:r>
            <a:r>
              <a:rPr kumimoji="1" lang="en-US" altLang="zh-TW" dirty="0" smtClean="0"/>
              <a:t>3</a:t>
            </a:r>
            <a:r>
              <a:rPr kumimoji="1" lang="zh-TW" altLang="en-US" dirty="0" smtClean="0"/>
              <a:t>樣</a:t>
            </a:r>
            <a:r>
              <a:rPr kumimoji="1" lang="zh-TW" altLang="en-US" dirty="0"/>
              <a:t>商品</a:t>
            </a:r>
            <a:r>
              <a:rPr kumimoji="1" lang="zh-TW" altLang="en-US" dirty="0" smtClean="0"/>
              <a:t>，價格分別</a:t>
            </a:r>
            <a:r>
              <a:rPr kumimoji="1" lang="en-US" altLang="zh-TW" dirty="0" smtClean="0"/>
              <a:t>$199</a:t>
            </a:r>
            <a:r>
              <a:rPr kumimoji="1" lang="zh-TW" altLang="en-US" dirty="0" smtClean="0"/>
              <a:t>、</a:t>
            </a:r>
            <a:r>
              <a:rPr kumimoji="1" lang="en-US" altLang="zh-TW" dirty="0" smtClean="0"/>
              <a:t>$50</a:t>
            </a:r>
            <a:r>
              <a:rPr kumimoji="1" lang="zh-TW" altLang="en-US" dirty="0" smtClean="0"/>
              <a:t>、</a:t>
            </a:r>
            <a:r>
              <a:rPr kumimoji="1" lang="en-US" altLang="zh-TW" dirty="0" smtClean="0"/>
              <a:t>$139</a:t>
            </a:r>
            <a:r>
              <a:rPr kumimoji="1" lang="zh-TW" altLang="en-US" dirty="0" smtClean="0"/>
              <a:t>，</a:t>
            </a:r>
            <a:r>
              <a:rPr kumimoji="1" lang="zh-TW" altLang="en-US" dirty="0"/>
              <a:t>請印出發票，格式如下：</a:t>
            </a:r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6" name="摺角紙張 5"/>
          <p:cNvSpPr/>
          <p:nvPr/>
        </p:nvSpPr>
        <p:spPr>
          <a:xfrm>
            <a:off x="2730500" y="2882900"/>
            <a:ext cx="6921500" cy="35941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kumimoji="1" lang="zh-TW" altLang="en-US" b="1" u="sng" dirty="0" smtClean="0">
                <a:latin typeface="Consolas" charset="0"/>
                <a:ea typeface="Consolas" charset="0"/>
                <a:cs typeface="Consolas" charset="0"/>
              </a:rPr>
              <a:t>輸出：</a:t>
            </a:r>
            <a:endParaRPr kumimoji="1" lang="en-US" altLang="zh-TW" b="1" u="sng" dirty="0" smtClean="0">
              <a:latin typeface="Consolas" charset="0"/>
              <a:ea typeface="Consolas" charset="0"/>
              <a:cs typeface="Consolas" charset="0"/>
            </a:endParaRPr>
          </a:p>
          <a:p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購物人：</a:t>
            </a:r>
            <a:r>
              <a:rPr kumimoji="1" lang="en-US" altLang="zh-TW" dirty="0" err="1" smtClean="0">
                <a:latin typeface="Consolas" charset="0"/>
                <a:ea typeface="Consolas" charset="0"/>
                <a:cs typeface="Consolas" charset="0"/>
              </a:rPr>
              <a:t>OneJar</a:t>
            </a:r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zh-TW" altLang="en-US" dirty="0" smtClean="0">
                <a:latin typeface="Consolas" charset="0"/>
                <a:ea typeface="Consolas" charset="0"/>
                <a:cs typeface="Consolas" charset="0"/>
              </a:rPr>
              <a:t>購買商品：</a:t>
            </a:r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kumimoji="1" lang="en-US" altLang="zh-TW" dirty="0" smtClean="0">
                <a:latin typeface="Consolas" charset="0"/>
                <a:ea typeface="Consolas" charset="0"/>
                <a:cs typeface="Consolas" charset="0"/>
              </a:rPr>
              <a:t>-----------------</a:t>
            </a:r>
          </a:p>
          <a:p>
            <a:r>
              <a:rPr lang="zh-TW" altLang="en-US" dirty="0" smtClean="0"/>
              <a:t>商品</a:t>
            </a:r>
            <a:r>
              <a:rPr lang="en-US" altLang="zh-TW" dirty="0" smtClean="0"/>
              <a:t>1</a:t>
            </a:r>
            <a:r>
              <a:rPr lang="zh-TW" altLang="en-US" dirty="0" smtClean="0"/>
              <a:t> </a:t>
            </a:r>
            <a:r>
              <a:rPr lang="en-US" altLang="zh-TW" dirty="0" smtClean="0"/>
              <a:t>($</a:t>
            </a:r>
            <a:r>
              <a:rPr lang="en-US" altLang="zh-TW" dirty="0"/>
              <a:t>199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商品</a:t>
            </a:r>
            <a:r>
              <a:rPr lang="en-US" altLang="zh-TW" dirty="0" smtClean="0"/>
              <a:t>2($</a:t>
            </a:r>
            <a:r>
              <a:rPr lang="en-US" altLang="zh-TW" dirty="0"/>
              <a:t>50</a:t>
            </a:r>
            <a:r>
              <a:rPr lang="en-US" altLang="zh-TW" dirty="0" smtClean="0"/>
              <a:t>)</a:t>
            </a:r>
          </a:p>
          <a:p>
            <a:r>
              <a:rPr lang="zh-TW" altLang="en-US" dirty="0" smtClean="0"/>
              <a:t>商品</a:t>
            </a:r>
            <a:r>
              <a:rPr lang="en-US" altLang="zh-TW" dirty="0" smtClean="0"/>
              <a:t>3($</a:t>
            </a:r>
            <a:r>
              <a:rPr lang="en-US" altLang="zh-TW" dirty="0"/>
              <a:t>139) </a:t>
            </a:r>
            <a:endParaRPr lang="en-US" altLang="zh-TW" dirty="0" smtClean="0"/>
          </a:p>
          <a:p>
            <a:r>
              <a:rPr lang="en-US" altLang="zh-TW" dirty="0" smtClean="0"/>
              <a:t>----------------------------</a:t>
            </a:r>
          </a:p>
          <a:p>
            <a:r>
              <a:rPr lang="zh-TW" altLang="en-US" dirty="0" smtClean="0"/>
              <a:t>購買總額：</a:t>
            </a:r>
            <a:r>
              <a:rPr lang="en-US" altLang="zh-TW" dirty="0" smtClean="0"/>
              <a:t>$388</a:t>
            </a:r>
          </a:p>
          <a:p>
            <a:r>
              <a:rPr lang="zh-TW" altLang="en-US" dirty="0" smtClean="0"/>
              <a:t>總計：</a:t>
            </a:r>
            <a:r>
              <a:rPr lang="en-US" altLang="zh-TW" dirty="0" smtClean="0"/>
              <a:t>#338</a:t>
            </a:r>
            <a:endParaRPr lang="en-US" altLang="zh-TW" dirty="0"/>
          </a:p>
          <a:p>
            <a:endParaRPr kumimoji="1" lang="en-US" altLang="zh-TW" dirty="0">
              <a:latin typeface="Consolas" charset="0"/>
              <a:ea typeface="Consolas" charset="0"/>
              <a:cs typeface="Consolas" charset="0"/>
            </a:endParaRPr>
          </a:p>
          <a:p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  <a:p>
            <a:endParaRPr kumimoji="1" lang="en-US" altLang="zh-TW" dirty="0" smtClean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596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Keynote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陣列的資料型態用法</a:t>
            </a:r>
            <a:endParaRPr kumimoji="1" lang="en-US" altLang="zh-TW" dirty="0" smtClean="0"/>
          </a:p>
          <a:p>
            <a:r>
              <a:rPr kumimoji="1" lang="zh-TW" altLang="en-US" dirty="0" smtClean="0"/>
              <a:t>陣列與迴圈的搭配組合</a:t>
            </a:r>
            <a:endParaRPr kumimoji="1"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60515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一個便當吃不飽就吃兩個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主題：雙層迴圈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713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13:</a:t>
            </a:r>
            <a:r>
              <a:rPr kumimoji="1" lang="zh-TW" altLang="en-US" dirty="0" smtClean="0"/>
              <a:t> 限量紅包，越早越大包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請實作以下輸出：</a:t>
            </a:r>
          </a:p>
          <a:p>
            <a:endParaRPr kumimoji="1" lang="zh-TW" altLang="en-US" dirty="0"/>
          </a:p>
        </p:txBody>
      </p:sp>
      <p:sp>
        <p:nvSpPr>
          <p:cNvPr id="5" name="摺角紙張 4"/>
          <p:cNvSpPr/>
          <p:nvPr/>
        </p:nvSpPr>
        <p:spPr>
          <a:xfrm>
            <a:off x="2120900" y="26289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zh-TW" altLang="en-US" b="1" u="sng" dirty="0" smtClean="0"/>
              <a:t>輸出：</a:t>
            </a:r>
            <a:endParaRPr lang="en-US" altLang="zh-TW" b="1" u="sng" dirty="0" smtClean="0"/>
          </a:p>
          <a:p>
            <a:endParaRPr lang="en-US" altLang="zh-TW" dirty="0"/>
          </a:p>
          <a:p>
            <a:r>
              <a:rPr lang="zh-TW" altLang="en-US" dirty="0" smtClean="0"/>
              <a:t>我是第</a:t>
            </a:r>
            <a:r>
              <a:rPr lang="en-US" altLang="zh-TW" dirty="0" smtClean="0"/>
              <a:t>1</a:t>
            </a:r>
            <a:r>
              <a:rPr lang="zh-TW" altLang="en-US" dirty="0" smtClean="0"/>
              <a:t>個人，我得到</a:t>
            </a:r>
            <a:r>
              <a:rPr lang="en-US" altLang="zh-TW" dirty="0" smtClean="0"/>
              <a:t>1000</a:t>
            </a:r>
            <a:r>
              <a:rPr lang="zh-TW" altLang="en-US" dirty="0" smtClean="0"/>
              <a:t>元！</a:t>
            </a:r>
            <a:endParaRPr lang="en-US" altLang="zh-TW" dirty="0" smtClean="0"/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2</a:t>
            </a:r>
            <a:r>
              <a:rPr lang="zh-TW" altLang="en-US" dirty="0" smtClean="0"/>
              <a:t>個人，我得到</a:t>
            </a:r>
            <a:r>
              <a:rPr lang="en-US" altLang="zh-TW" dirty="0" smtClean="0"/>
              <a:t>900</a:t>
            </a:r>
            <a:r>
              <a:rPr lang="zh-TW" altLang="en-US" dirty="0" smtClean="0"/>
              <a:t>元！</a:t>
            </a:r>
            <a:endParaRPr lang="en-US" altLang="zh-TW" dirty="0" smtClean="0"/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3</a:t>
            </a:r>
            <a:r>
              <a:rPr lang="zh-TW" altLang="en-US" dirty="0" smtClean="0"/>
              <a:t>個人，我得到</a:t>
            </a:r>
            <a:r>
              <a:rPr lang="en-US" altLang="zh-TW" dirty="0"/>
              <a:t>8</a:t>
            </a:r>
            <a:r>
              <a:rPr lang="en-US" altLang="zh-TW" dirty="0" smtClean="0"/>
              <a:t>00</a:t>
            </a:r>
            <a:r>
              <a:rPr lang="zh-TW" altLang="en-US" dirty="0" smtClean="0"/>
              <a:t>元！</a:t>
            </a:r>
            <a:endParaRPr lang="en-US" altLang="zh-TW" dirty="0" smtClean="0"/>
          </a:p>
          <a:p>
            <a:r>
              <a:rPr lang="mr-IN" altLang="zh-TW" dirty="0" smtClean="0"/>
              <a:t>…</a:t>
            </a:r>
            <a:r>
              <a:rPr lang="en-US" altLang="zh-TW" dirty="0" smtClean="0"/>
              <a:t>.</a:t>
            </a:r>
          </a:p>
          <a:p>
            <a:r>
              <a:rPr lang="zh-TW" altLang="en-US" dirty="0" smtClean="0"/>
              <a:t>我是第</a:t>
            </a:r>
            <a:r>
              <a:rPr lang="en-US" altLang="zh-TW" dirty="0" smtClean="0"/>
              <a:t>10</a:t>
            </a:r>
            <a:r>
              <a:rPr lang="zh-TW" altLang="en-US" dirty="0" smtClean="0"/>
              <a:t>個人，我得到</a:t>
            </a:r>
            <a:r>
              <a:rPr lang="en-US" altLang="zh-TW" dirty="0"/>
              <a:t>1</a:t>
            </a:r>
            <a:r>
              <a:rPr lang="en-US" altLang="zh-TW" dirty="0" smtClean="0"/>
              <a:t>00</a:t>
            </a:r>
            <a:r>
              <a:rPr lang="zh-TW" altLang="en-US" dirty="0" smtClean="0"/>
              <a:t>元！</a:t>
            </a:r>
            <a:endParaRPr lang="en-US" altLang="zh-TW" dirty="0" smtClean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40293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14:</a:t>
            </a:r>
            <a:r>
              <a:rPr kumimoji="1" lang="zh-TW" altLang="en-US" dirty="0" smtClean="0"/>
              <a:t> 輪流數鈔票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請實作以下輸出：</a:t>
            </a:r>
          </a:p>
          <a:p>
            <a:endParaRPr kumimoji="1" lang="zh-TW" altLang="en-US" dirty="0"/>
          </a:p>
        </p:txBody>
      </p:sp>
      <p:sp>
        <p:nvSpPr>
          <p:cNvPr id="5" name="摺角紙張 4"/>
          <p:cNvSpPr/>
          <p:nvPr/>
        </p:nvSpPr>
        <p:spPr>
          <a:xfrm>
            <a:off x="2273300" y="27051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zh-TW" altLang="en-US" b="1" u="sng" dirty="0" smtClean="0"/>
              <a:t>輸出：</a:t>
            </a:r>
            <a:endParaRPr lang="en-US" altLang="zh-TW" b="1" u="sng" dirty="0" smtClean="0"/>
          </a:p>
          <a:p>
            <a:endParaRPr lang="en-US" altLang="zh-TW" dirty="0"/>
          </a:p>
          <a:p>
            <a:r>
              <a:rPr lang="zh-TW" altLang="en-US" dirty="0" smtClean="0"/>
              <a:t>我是第</a:t>
            </a:r>
            <a:r>
              <a:rPr lang="en-US" altLang="zh-TW" dirty="0" smtClean="0"/>
              <a:t>1</a:t>
            </a:r>
            <a:r>
              <a:rPr lang="zh-TW" altLang="en-US" dirty="0" smtClean="0"/>
              <a:t>個人，開始數：</a:t>
            </a:r>
            <a:r>
              <a:rPr lang="en-US" altLang="zh-TW" dirty="0" smtClean="0"/>
              <a:t>$1000</a:t>
            </a:r>
            <a:r>
              <a:rPr lang="zh-TW" altLang="en-US" dirty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2</a:t>
            </a:r>
            <a:r>
              <a:rPr lang="zh-TW" altLang="en-US" dirty="0" smtClean="0"/>
              <a:t>個人，開始數：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3</a:t>
            </a:r>
            <a:r>
              <a:rPr lang="zh-TW" altLang="en-US" dirty="0" smtClean="0"/>
              <a:t>個人，開始數：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4</a:t>
            </a:r>
            <a:r>
              <a:rPr lang="zh-TW" altLang="en-US" dirty="0" smtClean="0"/>
              <a:t>個人，開始數：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5</a:t>
            </a:r>
            <a:r>
              <a:rPr lang="zh-TW" altLang="en-US" dirty="0" smtClean="0"/>
              <a:t>個人，開始數：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</a:p>
        </p:txBody>
      </p:sp>
    </p:spTree>
    <p:extLst>
      <p:ext uri="{BB962C8B-B14F-4D97-AF65-F5344CB8AC3E}">
        <p14:creationId xmlns:p14="http://schemas.microsoft.com/office/powerpoint/2010/main" val="51654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Scratch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https://scratch.mit.edu</a:t>
            </a:r>
            <a:r>
              <a:rPr lang="en-US" altLang="zh-TW" dirty="0" smtClean="0">
                <a:hlinkClick r:id="rId2"/>
              </a:rPr>
              <a:t>/</a:t>
            </a:r>
            <a:endParaRPr lang="en-US" altLang="zh-TW" dirty="0" smtClean="0"/>
          </a:p>
          <a:p>
            <a:r>
              <a:rPr kumimoji="1" lang="zh-TW" altLang="en-US" dirty="0"/>
              <a:t>麻省理工媒體</a:t>
            </a:r>
            <a:r>
              <a:rPr kumimoji="1" lang="zh-TW" altLang="en-US" dirty="0" smtClean="0"/>
              <a:t>實驗室</a:t>
            </a:r>
            <a:endParaRPr kumimoji="1" lang="en-US" altLang="zh-TW" dirty="0" smtClean="0"/>
          </a:p>
          <a:p>
            <a:r>
              <a:rPr kumimoji="1" lang="zh-TW" altLang="en-US" dirty="0" smtClean="0"/>
              <a:t>一</a:t>
            </a:r>
            <a:r>
              <a:rPr kumimoji="1" lang="zh-TW" altLang="en-US" dirty="0"/>
              <a:t>套電腦程式開發</a:t>
            </a:r>
            <a:r>
              <a:rPr kumimoji="1" lang="zh-TW" altLang="en-US" dirty="0" smtClean="0"/>
              <a:t>平台</a:t>
            </a:r>
            <a:endParaRPr kumimoji="1" lang="en-US" altLang="zh-TW" dirty="0" smtClean="0"/>
          </a:p>
          <a:p>
            <a:r>
              <a:rPr kumimoji="1" lang="zh-TW" altLang="en-US" dirty="0" smtClean="0"/>
              <a:t>旨在</a:t>
            </a:r>
            <a:r>
              <a:rPr kumimoji="1" lang="zh-TW" altLang="en-US" dirty="0"/>
              <a:t>讓</a:t>
            </a:r>
            <a:r>
              <a:rPr kumimoji="1" lang="zh-TW" altLang="en-US" dirty="0" smtClean="0"/>
              <a:t>程式初</a:t>
            </a:r>
            <a:r>
              <a:rPr kumimoji="1" lang="zh-TW" altLang="en-US" dirty="0"/>
              <a:t>學者</a:t>
            </a:r>
            <a:r>
              <a:rPr kumimoji="1" lang="zh-TW" altLang="en-US" dirty="0" smtClean="0"/>
              <a:t>不需要先學程式語法，就能</a:t>
            </a:r>
            <a:r>
              <a:rPr kumimoji="1" lang="zh-TW" altLang="en-US" dirty="0"/>
              <a:t>設計產品</a:t>
            </a:r>
          </a:p>
        </p:txBody>
      </p:sp>
    </p:spTree>
    <p:extLst>
      <p:ext uri="{BB962C8B-B14F-4D97-AF65-F5344CB8AC3E}">
        <p14:creationId xmlns:p14="http://schemas.microsoft.com/office/powerpoint/2010/main" val="1439686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15:</a:t>
            </a:r>
            <a:r>
              <a:rPr kumimoji="1" lang="zh-TW" altLang="en-US" dirty="0" smtClean="0"/>
              <a:t> 輪流數鈔票，越數越少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請實作以下輸出：</a:t>
            </a:r>
          </a:p>
          <a:p>
            <a:endParaRPr kumimoji="1" lang="zh-TW" altLang="en-US" dirty="0"/>
          </a:p>
        </p:txBody>
      </p:sp>
      <p:sp>
        <p:nvSpPr>
          <p:cNvPr id="5" name="摺角紙張 4"/>
          <p:cNvSpPr/>
          <p:nvPr/>
        </p:nvSpPr>
        <p:spPr>
          <a:xfrm>
            <a:off x="2273300" y="27051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zh-TW" altLang="en-US" b="1" u="sng" dirty="0" smtClean="0"/>
              <a:t>輸出：</a:t>
            </a:r>
            <a:endParaRPr lang="en-US" altLang="zh-TW" b="1" u="sng" dirty="0" smtClean="0"/>
          </a:p>
          <a:p>
            <a:endParaRPr lang="en-US" altLang="zh-TW" dirty="0"/>
          </a:p>
          <a:p>
            <a:r>
              <a:rPr lang="zh-TW" altLang="en-US" dirty="0" smtClean="0"/>
              <a:t>我是第</a:t>
            </a:r>
            <a:r>
              <a:rPr lang="en-US" altLang="zh-TW" dirty="0" smtClean="0"/>
              <a:t>1</a:t>
            </a:r>
            <a:r>
              <a:rPr lang="zh-TW" altLang="en-US" dirty="0" smtClean="0"/>
              <a:t>個人，開始數：</a:t>
            </a:r>
            <a:r>
              <a:rPr lang="en-US" altLang="zh-TW" dirty="0" smtClean="0"/>
              <a:t>$1000</a:t>
            </a:r>
            <a:r>
              <a:rPr lang="zh-TW" altLang="en-US" dirty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2</a:t>
            </a:r>
            <a:r>
              <a:rPr lang="zh-TW" altLang="en-US" dirty="0" smtClean="0"/>
              <a:t>個人，開始數：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3</a:t>
            </a:r>
            <a:r>
              <a:rPr lang="zh-TW" altLang="en-US" dirty="0" smtClean="0"/>
              <a:t>個人，開始數：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4</a:t>
            </a:r>
            <a:r>
              <a:rPr lang="zh-TW" altLang="en-US" dirty="0" smtClean="0"/>
              <a:t>個人，開始數：</a:t>
            </a:r>
            <a:r>
              <a:rPr lang="en-US" altLang="zh-TW" dirty="0" smtClean="0"/>
              <a:t>$1000</a:t>
            </a:r>
            <a:r>
              <a:rPr lang="zh-TW" altLang="en-US" dirty="0" smtClean="0"/>
              <a:t> </a:t>
            </a:r>
            <a:r>
              <a:rPr lang="en-US" altLang="zh-TW" dirty="0" smtClean="0"/>
              <a:t>$1000</a:t>
            </a:r>
          </a:p>
          <a:p>
            <a:r>
              <a:rPr lang="zh-TW" altLang="en-US" dirty="0" smtClean="0"/>
              <a:t>我是第</a:t>
            </a:r>
            <a:r>
              <a:rPr lang="en-US" altLang="zh-TW" dirty="0"/>
              <a:t>5</a:t>
            </a:r>
            <a:r>
              <a:rPr lang="zh-TW" altLang="en-US" dirty="0" smtClean="0"/>
              <a:t>個人，開始數：</a:t>
            </a:r>
            <a:r>
              <a:rPr lang="en-US" altLang="zh-TW" dirty="0" smtClean="0"/>
              <a:t>$1000</a:t>
            </a:r>
          </a:p>
        </p:txBody>
      </p:sp>
    </p:spTree>
    <p:extLst>
      <p:ext uri="{BB962C8B-B14F-4D97-AF65-F5344CB8AC3E}">
        <p14:creationId xmlns:p14="http://schemas.microsoft.com/office/powerpoint/2010/main" val="1950158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1</a:t>
            </a:r>
            <a:r>
              <a:rPr kumimoji="1" lang="en-US" altLang="zh-TW" dirty="0"/>
              <a:t>6</a:t>
            </a:r>
            <a:r>
              <a:rPr kumimoji="1" lang="en-US" altLang="zh-TW" dirty="0" smtClean="0"/>
              <a:t>:</a:t>
            </a:r>
            <a:r>
              <a:rPr kumimoji="1" lang="zh-TW" altLang="en-US" dirty="0" smtClean="0"/>
              <a:t> 雙層迴圈經典題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Exercise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16-1:</a:t>
            </a:r>
            <a:r>
              <a:rPr kumimoji="1" lang="zh-TW" altLang="en-US" dirty="0" smtClean="0"/>
              <a:t> 印星星</a:t>
            </a:r>
            <a:endParaRPr kumimoji="1" lang="en-US" altLang="zh-TW" dirty="0" smtClean="0"/>
          </a:p>
          <a:p>
            <a:endParaRPr kumimoji="1" lang="en-US" altLang="zh-TW" dirty="0"/>
          </a:p>
          <a:p>
            <a:r>
              <a:rPr kumimoji="1" lang="en-US" altLang="zh-TW" dirty="0"/>
              <a:t>Exercise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16-2:</a:t>
            </a:r>
            <a:r>
              <a:rPr kumimoji="1" lang="zh-TW" altLang="en-US" dirty="0" smtClean="0"/>
              <a:t> 印九九乘法表</a:t>
            </a:r>
            <a:endParaRPr kumimoji="1" lang="zh-TW" altLang="en-US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0047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/>
              <a:t>前人種樹 後人乘涼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</a:t>
            </a:r>
            <a:r>
              <a:rPr kumimoji="1" lang="en-US" altLang="zh-TW" dirty="0" smtClean="0"/>
              <a:t>API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7681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Exercise 17: </a:t>
            </a:r>
            <a:r>
              <a:rPr kumimoji="1" lang="zh-TW" altLang="en-US" dirty="0" smtClean="0"/>
              <a:t>銀行利息四捨五入</a:t>
            </a:r>
            <a:endParaRPr kumimoji="1" lang="en-US" alt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你有存款</a:t>
            </a:r>
            <a:r>
              <a:rPr kumimoji="1" lang="en-US" altLang="zh-TW" dirty="0" smtClean="0"/>
              <a:t>500</a:t>
            </a:r>
            <a:r>
              <a:rPr kumimoji="1" lang="zh-TW" altLang="en-US" dirty="0" smtClean="0"/>
              <a:t>元，利率</a:t>
            </a:r>
            <a:r>
              <a:rPr kumimoji="1" lang="en-US" altLang="zh-TW" dirty="0" smtClean="0"/>
              <a:t>0.45%</a:t>
            </a:r>
            <a:r>
              <a:rPr kumimoji="1" lang="zh-TW" altLang="en-US" dirty="0" smtClean="0"/>
              <a:t>，請算出整數利息。</a:t>
            </a:r>
            <a:endParaRPr kumimoji="1"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76906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課程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API: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`</a:t>
            </a:r>
            <a:r>
              <a:rPr kumimoji="1" lang="en-US" altLang="zh-TW" dirty="0" err="1" smtClean="0"/>
              <a:t>toFixed</a:t>
            </a:r>
            <a:r>
              <a:rPr kumimoji="1" lang="en-US" altLang="zh-TW" dirty="0" smtClean="0"/>
              <a:t>()`</a:t>
            </a:r>
            <a:endParaRPr kumimoji="1" lang="zh-TW" altLang="en-US" dirty="0"/>
          </a:p>
        </p:txBody>
      </p:sp>
      <p:sp>
        <p:nvSpPr>
          <p:cNvPr id="4" name="摺角紙張 3"/>
          <p:cNvSpPr/>
          <p:nvPr/>
        </p:nvSpPr>
        <p:spPr>
          <a:xfrm>
            <a:off x="2184400" y="26162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is-IS" altLang="zh-TW" dirty="0"/>
              <a:t>var x = 9.656;</a:t>
            </a:r>
          </a:p>
          <a:p>
            <a:r>
              <a:rPr lang="is-IS" altLang="zh-TW" dirty="0"/>
              <a:t>console.log(x.toFixed());            // "10"</a:t>
            </a:r>
          </a:p>
          <a:p>
            <a:r>
              <a:rPr lang="is-IS" altLang="zh-TW" dirty="0"/>
              <a:t>console.log(x.toFixed(0));           // "10"</a:t>
            </a:r>
          </a:p>
          <a:p>
            <a:r>
              <a:rPr lang="is-IS" altLang="zh-TW" dirty="0"/>
              <a:t>console.log(x.toFixed(2));           // "9.66"</a:t>
            </a:r>
          </a:p>
          <a:p>
            <a:r>
              <a:rPr lang="is-IS" altLang="zh-TW" dirty="0"/>
              <a:t>console.log(x.toFixed(4));           // "</a:t>
            </a:r>
            <a:r>
              <a:rPr lang="is-IS" altLang="zh-TW" dirty="0" smtClean="0"/>
              <a:t>9.6560</a:t>
            </a:r>
            <a:endParaRPr lang="is-IS" altLang="zh-TW" dirty="0"/>
          </a:p>
        </p:txBody>
      </p:sp>
    </p:spTree>
    <p:extLst>
      <p:ext uri="{BB962C8B-B14F-4D97-AF65-F5344CB8AC3E}">
        <p14:creationId xmlns:p14="http://schemas.microsoft.com/office/powerpoint/2010/main" val="801699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18: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50%</a:t>
            </a:r>
            <a:r>
              <a:rPr kumimoji="1" lang="zh-TW" altLang="en-US" dirty="0"/>
              <a:t> </a:t>
            </a:r>
            <a:r>
              <a:rPr kumimoji="1" lang="zh-TW" altLang="en-US" dirty="0" smtClean="0"/>
              <a:t>中獎率的佛心冰棒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實作一段程式，隨機印出「恭喜中獎」和「銘謝惠顧」。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zh-TW" altLang="en-US" dirty="0" smtClean="0"/>
              <a:t>提示：</a:t>
            </a:r>
            <a:endParaRPr lang="en-US" altLang="zh-TW" dirty="0"/>
          </a:p>
          <a:p>
            <a:pPr lvl="1"/>
            <a:r>
              <a:rPr lang="it-IT" altLang="zh-TW" dirty="0" err="1" smtClean="0"/>
              <a:t>console.log</a:t>
            </a:r>
            <a:r>
              <a:rPr lang="it-IT" altLang="zh-TW" dirty="0"/>
              <a:t>( </a:t>
            </a:r>
            <a:r>
              <a:rPr lang="it-IT" altLang="zh-TW" dirty="0" err="1"/>
              <a:t>Math.random</a:t>
            </a:r>
            <a:r>
              <a:rPr lang="it-IT" altLang="zh-TW" dirty="0"/>
              <a:t>() </a:t>
            </a:r>
            <a:r>
              <a:rPr lang="it-IT" altLang="zh-TW" dirty="0" smtClean="0"/>
              <a:t>);</a:t>
            </a:r>
            <a:endParaRPr lang="it-IT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2483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Keynote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善用 </a:t>
            </a:r>
            <a:r>
              <a:rPr kumimoji="1" lang="en-US" altLang="zh-TW" dirty="0" smtClean="0"/>
              <a:t>API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Library</a:t>
            </a:r>
          </a:p>
          <a:p>
            <a:r>
              <a:rPr kumimoji="1" lang="zh-TW" altLang="en-US" dirty="0" smtClean="0"/>
              <a:t>不要重複造輪子</a:t>
            </a:r>
            <a:endParaRPr kumimoji="1" lang="en-US" altLang="zh-TW" dirty="0" smtClean="0"/>
          </a:p>
          <a:p>
            <a:r>
              <a:rPr kumimoji="1" lang="zh-TW" altLang="en-US" dirty="0" smtClean="0"/>
              <a:t>利用既有輪子作變化</a:t>
            </a:r>
            <a:endParaRPr kumimoji="1" lang="en-US" altLang="zh-TW" dirty="0" smtClean="0"/>
          </a:p>
          <a:p>
            <a:pPr lvl="1"/>
            <a:r>
              <a:rPr kumimoji="1" lang="en-US" altLang="zh-TW" dirty="0" smtClean="0"/>
              <a:t>`</a:t>
            </a:r>
            <a:r>
              <a:rPr lang="en-US" altLang="zh-TW" dirty="0" err="1" smtClean="0"/>
              <a:t>console.log</a:t>
            </a:r>
            <a:r>
              <a:rPr lang="en-US" altLang="zh-TW" dirty="0" smtClean="0"/>
              <a:t>( </a:t>
            </a:r>
            <a:r>
              <a:rPr lang="en-US" altLang="zh-TW" dirty="0" err="1" smtClean="0"/>
              <a:t>Math.floor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Math.random</a:t>
            </a:r>
            <a:r>
              <a:rPr lang="en-US" altLang="zh-TW" dirty="0"/>
              <a:t>() * 100) +1 </a:t>
            </a:r>
            <a:r>
              <a:rPr lang="en-US" altLang="zh-TW" dirty="0" smtClean="0"/>
              <a:t>); </a:t>
            </a:r>
            <a:r>
              <a:rPr lang="en-US" altLang="zh-TW" dirty="0"/>
              <a:t>// </a:t>
            </a:r>
            <a:r>
              <a:rPr lang="en-US" altLang="zh-TW" dirty="0" smtClean="0"/>
              <a:t>1~100</a:t>
            </a:r>
            <a:r>
              <a:rPr kumimoji="1" lang="en-US" altLang="zh-TW" dirty="0" smtClean="0"/>
              <a:t>`</a:t>
            </a:r>
          </a:p>
          <a:p>
            <a:endParaRPr kumimoji="1" lang="en-US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66119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儲值卡還能用幾次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 </a:t>
            </a:r>
            <a:r>
              <a:rPr kumimoji="1" lang="en-US" altLang="zh-TW" dirty="0" smtClean="0"/>
              <a:t>while</a:t>
            </a:r>
            <a:r>
              <a:rPr kumimoji="1" lang="zh-TW" altLang="en-US" dirty="0" smtClean="0"/>
              <a:t> 迴圈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66007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課程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while</a:t>
            </a:r>
            <a:r>
              <a:rPr kumimoji="1" lang="zh-TW" altLang="en-US" dirty="0" smtClean="0"/>
              <a:t>迴圈</a:t>
            </a:r>
            <a:endParaRPr kumimoji="1" lang="en-US" altLang="zh-TW" dirty="0" smtClean="0"/>
          </a:p>
        </p:txBody>
      </p:sp>
      <p:sp>
        <p:nvSpPr>
          <p:cNvPr id="4" name="摺角紙張 3"/>
          <p:cNvSpPr/>
          <p:nvPr/>
        </p:nvSpPr>
        <p:spPr>
          <a:xfrm>
            <a:off x="2209800" y="26797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altLang="zh-TW" dirty="0" err="1"/>
              <a:t>v</a:t>
            </a:r>
            <a:r>
              <a:rPr lang="en-US" altLang="zh-TW" dirty="0" err="1" smtClean="0"/>
              <a:t>ar</a:t>
            </a:r>
            <a:r>
              <a:rPr lang="zh-TW" altLang="en-US" dirty="0" smtClean="0"/>
              <a:t> </a:t>
            </a:r>
            <a:r>
              <a:rPr lang="en-US" altLang="zh-TW" dirty="0" smtClean="0"/>
              <a:t>n</a:t>
            </a:r>
            <a:r>
              <a:rPr lang="zh-TW" altLang="en-US" dirty="0" smtClean="0"/>
              <a:t> </a:t>
            </a:r>
            <a:r>
              <a:rPr lang="en-US" altLang="zh-TW" dirty="0" smtClean="0"/>
              <a:t>=</a:t>
            </a:r>
            <a:r>
              <a:rPr lang="zh-TW" altLang="en-US" dirty="0" smtClean="0"/>
              <a:t> </a:t>
            </a:r>
            <a:r>
              <a:rPr lang="en-US" altLang="zh-TW" dirty="0" smtClean="0"/>
              <a:t>10;</a:t>
            </a:r>
          </a:p>
          <a:p>
            <a:r>
              <a:rPr lang="en-US" altLang="zh-TW" dirty="0" smtClean="0"/>
              <a:t>while (n</a:t>
            </a:r>
            <a:r>
              <a:rPr lang="zh-TW" altLang="en-US" dirty="0" smtClean="0"/>
              <a:t> </a:t>
            </a:r>
            <a:r>
              <a:rPr lang="en-US" altLang="zh-TW" dirty="0" smtClean="0"/>
              <a:t>&gt;</a:t>
            </a:r>
            <a:r>
              <a:rPr lang="zh-TW" altLang="en-US" dirty="0" smtClean="0"/>
              <a:t> </a:t>
            </a:r>
            <a:r>
              <a:rPr lang="en-US" altLang="zh-TW" dirty="0" smtClean="0"/>
              <a:t>0)</a:t>
            </a:r>
          </a:p>
          <a:p>
            <a:r>
              <a:rPr lang="en-US" altLang="zh-TW" dirty="0" smtClean="0"/>
              <a:t> </a:t>
            </a:r>
            <a:r>
              <a:rPr lang="en-US" altLang="zh-TW" dirty="0"/>
              <a:t>{ </a:t>
            </a:r>
            <a:endParaRPr lang="en-US" altLang="zh-TW" dirty="0" smtClean="0"/>
          </a:p>
          <a:p>
            <a:r>
              <a:rPr lang="zh-TW" altLang="en-US" dirty="0" smtClean="0"/>
              <a:t>    </a:t>
            </a:r>
            <a:r>
              <a:rPr lang="en-US" altLang="zh-TW" dirty="0" err="1" smtClean="0"/>
              <a:t>console.log</a:t>
            </a:r>
            <a:r>
              <a:rPr lang="en-US" altLang="zh-TW" dirty="0" smtClean="0"/>
              <a:t>(“</a:t>
            </a:r>
            <a:r>
              <a:rPr lang="zh-TW" altLang="en-US" dirty="0" smtClean="0"/>
              <a:t>我現在在</a:t>
            </a:r>
            <a:r>
              <a:rPr lang="en-US" altLang="zh-TW" dirty="0" smtClean="0"/>
              <a:t>”</a:t>
            </a:r>
            <a:r>
              <a:rPr lang="zh-TW" altLang="en-US" dirty="0" smtClean="0"/>
              <a:t> </a:t>
            </a:r>
            <a:r>
              <a:rPr lang="en-US" altLang="zh-TW" dirty="0" smtClean="0"/>
              <a:t>+</a:t>
            </a:r>
            <a:r>
              <a:rPr lang="zh-TW" altLang="en-US" dirty="0" smtClean="0"/>
              <a:t> </a:t>
            </a:r>
            <a:r>
              <a:rPr lang="en-US" altLang="zh-TW" dirty="0" smtClean="0"/>
              <a:t>n</a:t>
            </a:r>
            <a:r>
              <a:rPr lang="zh-TW" altLang="en-US" dirty="0" smtClean="0"/>
              <a:t> </a:t>
            </a:r>
            <a:r>
              <a:rPr lang="en-US" altLang="zh-TW" dirty="0" smtClean="0"/>
              <a:t>+</a:t>
            </a:r>
            <a:r>
              <a:rPr lang="zh-TW" altLang="en-US" dirty="0" smtClean="0"/>
              <a:t> </a:t>
            </a:r>
            <a:r>
              <a:rPr lang="en-US" altLang="zh-TW" dirty="0" smtClean="0"/>
              <a:t>”</a:t>
            </a:r>
            <a:r>
              <a:rPr lang="zh-TW" altLang="en-US" dirty="0" smtClean="0"/>
              <a:t>樓，我還在下樓</a:t>
            </a:r>
            <a:r>
              <a:rPr lang="en-US" altLang="zh-TW" dirty="0" smtClean="0"/>
              <a:t>”);</a:t>
            </a:r>
          </a:p>
          <a:p>
            <a:r>
              <a:rPr lang="zh-TW" altLang="en-US" dirty="0"/>
              <a:t> </a:t>
            </a:r>
            <a:r>
              <a:rPr lang="zh-TW" altLang="en-US" dirty="0" smtClean="0"/>
              <a:t>   </a:t>
            </a:r>
            <a:r>
              <a:rPr lang="en-US" altLang="zh-TW" dirty="0" smtClean="0"/>
              <a:t>n--;</a:t>
            </a:r>
          </a:p>
          <a:p>
            <a:r>
              <a:rPr lang="en-US" altLang="zh-TW" dirty="0" smtClean="0"/>
              <a:t>}</a:t>
            </a:r>
          </a:p>
          <a:p>
            <a:r>
              <a:rPr lang="zh-TW" altLang="en-US" dirty="0" smtClean="0"/>
              <a:t> </a:t>
            </a:r>
            <a:r>
              <a:rPr lang="en-US" altLang="zh-TW" dirty="0" err="1" smtClean="0"/>
              <a:t>console.log</a:t>
            </a:r>
            <a:r>
              <a:rPr lang="en-US" altLang="zh-TW" dirty="0" smtClean="0"/>
              <a:t>(“</a:t>
            </a:r>
            <a:r>
              <a:rPr lang="zh-TW" altLang="en-US" dirty="0" smtClean="0"/>
              <a:t>我走到一樓了</a:t>
            </a:r>
            <a:r>
              <a:rPr lang="en-US" altLang="zh-TW" dirty="0" smtClean="0"/>
              <a:t>”);</a:t>
            </a:r>
            <a:endParaRPr lang="is-IS" altLang="zh-TW" dirty="0"/>
          </a:p>
        </p:txBody>
      </p:sp>
    </p:spTree>
    <p:extLst>
      <p:ext uri="{BB962C8B-B14F-4D97-AF65-F5344CB8AC3E}">
        <p14:creationId xmlns:p14="http://schemas.microsoft.com/office/powerpoint/2010/main" val="311250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19:</a:t>
            </a:r>
            <a:r>
              <a:rPr kumimoji="1" lang="zh-TW" altLang="en-US" dirty="0" smtClean="0"/>
              <a:t> 悠遊卡搭捷運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每次搭捷運會花 </a:t>
            </a:r>
            <a:r>
              <a:rPr kumimoji="1" lang="en-US" altLang="zh-TW" dirty="0" smtClean="0"/>
              <a:t>1~100</a:t>
            </a:r>
            <a:r>
              <a:rPr kumimoji="1" lang="zh-TW" altLang="en-US" dirty="0" smtClean="0"/>
              <a:t> 元，請</a:t>
            </a:r>
            <a:r>
              <a:rPr kumimoji="1" lang="zh-TW" altLang="en-US" dirty="0"/>
              <a:t>實作以下輸出：</a:t>
            </a:r>
          </a:p>
          <a:p>
            <a:endParaRPr kumimoji="1" lang="zh-TW" altLang="en-US" dirty="0"/>
          </a:p>
        </p:txBody>
      </p:sp>
      <p:sp>
        <p:nvSpPr>
          <p:cNvPr id="5" name="摺角紙張 4"/>
          <p:cNvSpPr/>
          <p:nvPr/>
        </p:nvSpPr>
        <p:spPr>
          <a:xfrm>
            <a:off x="2273300" y="27051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zh-TW" altLang="en-US" b="1" u="sng" dirty="0" smtClean="0"/>
              <a:t>輸出：</a:t>
            </a:r>
            <a:endParaRPr lang="en-US" altLang="zh-TW" b="1" u="sng" dirty="0" smtClean="0"/>
          </a:p>
          <a:p>
            <a:r>
              <a:rPr lang="zh-TW" altLang="en-US" dirty="0" smtClean="0"/>
              <a:t>我的悠遊卡有</a:t>
            </a:r>
            <a:r>
              <a:rPr lang="en-US" altLang="zh-TW" dirty="0" smtClean="0"/>
              <a:t>200</a:t>
            </a:r>
            <a:r>
              <a:rPr lang="zh-TW" altLang="en-US" dirty="0" smtClean="0"/>
              <a:t>元</a:t>
            </a:r>
            <a:endParaRPr lang="en-US" altLang="zh-TW" dirty="0"/>
          </a:p>
          <a:p>
            <a:r>
              <a:rPr lang="zh-TW" altLang="en-US" dirty="0" smtClean="0"/>
              <a:t>第</a:t>
            </a:r>
            <a:r>
              <a:rPr lang="en-US" altLang="zh-TW" dirty="0" smtClean="0"/>
              <a:t>1</a:t>
            </a:r>
            <a:r>
              <a:rPr lang="zh-TW" altLang="en-US" dirty="0" smtClean="0"/>
              <a:t>次搭捷運，花了</a:t>
            </a:r>
            <a:r>
              <a:rPr lang="en-US" altLang="zh-TW" dirty="0"/>
              <a:t>5</a:t>
            </a:r>
            <a:r>
              <a:rPr lang="en-US" altLang="zh-TW" dirty="0" smtClean="0"/>
              <a:t>0</a:t>
            </a:r>
            <a:r>
              <a:rPr lang="zh-TW" altLang="en-US" dirty="0" smtClean="0"/>
              <a:t>元，餘額</a:t>
            </a:r>
            <a:r>
              <a:rPr lang="zh-TW" altLang="en-US" dirty="0"/>
              <a:t> </a:t>
            </a:r>
            <a:r>
              <a:rPr lang="en-US" altLang="zh-TW" dirty="0" smtClean="0"/>
              <a:t>150</a:t>
            </a:r>
            <a:r>
              <a:rPr lang="zh-TW" altLang="en-US" dirty="0" smtClean="0"/>
              <a:t>元</a:t>
            </a:r>
            <a:endParaRPr lang="en-US" altLang="zh-TW" dirty="0" smtClean="0"/>
          </a:p>
          <a:p>
            <a:r>
              <a:rPr lang="zh-TW" altLang="en-US" dirty="0" smtClean="0"/>
              <a:t>第</a:t>
            </a:r>
            <a:r>
              <a:rPr lang="en-US" altLang="zh-TW" dirty="0"/>
              <a:t>2</a:t>
            </a:r>
            <a:r>
              <a:rPr lang="zh-TW" altLang="en-US" dirty="0" smtClean="0"/>
              <a:t>次搭捷運，花了</a:t>
            </a:r>
            <a:r>
              <a:rPr lang="en-US" altLang="zh-TW" dirty="0"/>
              <a:t>3</a:t>
            </a:r>
            <a:r>
              <a:rPr lang="en-US" altLang="zh-TW" dirty="0" smtClean="0"/>
              <a:t>0</a:t>
            </a:r>
            <a:r>
              <a:rPr lang="zh-TW" altLang="en-US" dirty="0" smtClean="0"/>
              <a:t>元，餘額 </a:t>
            </a:r>
            <a:r>
              <a:rPr lang="en-US" altLang="zh-TW" dirty="0" smtClean="0"/>
              <a:t>120</a:t>
            </a:r>
            <a:r>
              <a:rPr lang="zh-TW" altLang="en-US" dirty="0" smtClean="0"/>
              <a:t>元</a:t>
            </a:r>
            <a:endParaRPr lang="en-US" altLang="zh-TW" dirty="0" smtClean="0"/>
          </a:p>
          <a:p>
            <a:r>
              <a:rPr lang="mr-IN" altLang="zh-TW" dirty="0" smtClean="0"/>
              <a:t>…</a:t>
            </a:r>
            <a:r>
              <a:rPr lang="en-US" altLang="zh-TW" dirty="0" smtClean="0"/>
              <a:t>.</a:t>
            </a:r>
          </a:p>
          <a:p>
            <a:r>
              <a:rPr lang="zh-TW" altLang="en-US" dirty="0" smtClean="0"/>
              <a:t>第</a:t>
            </a:r>
            <a:r>
              <a:rPr lang="en-US" altLang="zh-TW" dirty="0"/>
              <a:t>5</a:t>
            </a:r>
            <a:r>
              <a:rPr lang="zh-TW" altLang="en-US" dirty="0" smtClean="0"/>
              <a:t>次搭捷運，花了</a:t>
            </a:r>
            <a:r>
              <a:rPr lang="en-US" altLang="zh-TW" dirty="0"/>
              <a:t>4</a:t>
            </a:r>
            <a:r>
              <a:rPr lang="en-US" altLang="zh-TW" dirty="0" smtClean="0"/>
              <a:t>0</a:t>
            </a:r>
            <a:r>
              <a:rPr lang="zh-TW" altLang="en-US" dirty="0" smtClean="0"/>
              <a:t>元，餘額 </a:t>
            </a:r>
            <a:r>
              <a:rPr lang="en-US" altLang="zh-TW" dirty="0" smtClean="0"/>
              <a:t>-10</a:t>
            </a:r>
            <a:r>
              <a:rPr lang="zh-TW" altLang="en-US" dirty="0" smtClean="0"/>
              <a:t>元</a:t>
            </a:r>
            <a:endParaRPr lang="en-US" altLang="zh-TW" dirty="0" smtClean="0"/>
          </a:p>
          <a:p>
            <a:r>
              <a:rPr lang="zh-TW" altLang="en-US" dirty="0" smtClean="0"/>
              <a:t>我不能搭捷運了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264892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Scratch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Web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15" r="616" b="962"/>
          <a:stretch/>
        </p:blipFill>
        <p:spPr>
          <a:xfrm>
            <a:off x="1930400" y="1930399"/>
            <a:ext cx="8801100" cy="47390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4236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Keynote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w</a:t>
            </a:r>
            <a:r>
              <a:rPr kumimoji="1" lang="en-US" altLang="zh-TW" dirty="0" smtClean="0"/>
              <a:t>hile</a:t>
            </a:r>
            <a:r>
              <a:rPr kumimoji="1" lang="zh-TW" altLang="en-US" dirty="0" smtClean="0"/>
              <a:t> 迴圈的用法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28492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打怪中離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 smtClean="0"/>
              <a:t>主題：迴圈的中斷和跳過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92156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課程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`break;`</a:t>
            </a:r>
          </a:p>
          <a:p>
            <a:endParaRPr kumimoji="1" lang="en-US" altLang="zh-TW" dirty="0"/>
          </a:p>
          <a:p>
            <a:r>
              <a:rPr kumimoji="1" lang="en-US" altLang="zh-TW" dirty="0" smtClean="0"/>
              <a:t>`continue;`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9114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20:</a:t>
            </a:r>
            <a:r>
              <a:rPr kumimoji="1" lang="zh-TW" altLang="en-US" dirty="0" smtClean="0"/>
              <a:t> 悠遊卡搭捷運之我是粗心鬼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每次搭捷運會花 </a:t>
            </a:r>
            <a:r>
              <a:rPr kumimoji="1" lang="en-US" altLang="zh-TW" dirty="0" smtClean="0"/>
              <a:t>1~100</a:t>
            </a:r>
            <a:r>
              <a:rPr kumimoji="1" lang="zh-TW" altLang="en-US" dirty="0" smtClean="0"/>
              <a:t> 元，但每次搭乘前有 </a:t>
            </a:r>
            <a:r>
              <a:rPr kumimoji="1" lang="en-US" altLang="zh-TW" dirty="0" smtClean="0"/>
              <a:t>1/3</a:t>
            </a:r>
            <a:r>
              <a:rPr kumimoji="1" lang="zh-TW" altLang="en-US" dirty="0" smtClean="0"/>
              <a:t> 機率會弄丟卡片，請</a:t>
            </a:r>
            <a:r>
              <a:rPr kumimoji="1" lang="zh-TW" altLang="en-US" dirty="0"/>
              <a:t>實作以下輸出：</a:t>
            </a:r>
          </a:p>
          <a:p>
            <a:endParaRPr kumimoji="1" lang="zh-TW" altLang="en-US" dirty="0"/>
          </a:p>
        </p:txBody>
      </p:sp>
      <p:sp>
        <p:nvSpPr>
          <p:cNvPr id="5" name="摺角紙張 4"/>
          <p:cNvSpPr/>
          <p:nvPr/>
        </p:nvSpPr>
        <p:spPr>
          <a:xfrm>
            <a:off x="2362200" y="32258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zh-TW" altLang="en-US" b="1" u="sng" dirty="0" smtClean="0"/>
              <a:t>輸出：</a:t>
            </a:r>
            <a:endParaRPr lang="en-US" altLang="zh-TW" b="1" u="sng" dirty="0" smtClean="0"/>
          </a:p>
          <a:p>
            <a:r>
              <a:rPr lang="zh-TW" altLang="en-US" dirty="0" smtClean="0"/>
              <a:t>我的悠遊卡有</a:t>
            </a:r>
            <a:r>
              <a:rPr lang="en-US" altLang="zh-TW" dirty="0" smtClean="0"/>
              <a:t>200</a:t>
            </a:r>
            <a:r>
              <a:rPr lang="zh-TW" altLang="en-US" dirty="0" smtClean="0"/>
              <a:t>元</a:t>
            </a:r>
            <a:endParaRPr lang="en-US" altLang="zh-TW" dirty="0"/>
          </a:p>
          <a:p>
            <a:r>
              <a:rPr lang="zh-TW" altLang="en-US" dirty="0" smtClean="0"/>
              <a:t>第</a:t>
            </a:r>
            <a:r>
              <a:rPr lang="en-US" altLang="zh-TW" dirty="0" smtClean="0"/>
              <a:t>1</a:t>
            </a:r>
            <a:r>
              <a:rPr lang="zh-TW" altLang="en-US" dirty="0" smtClean="0"/>
              <a:t>次搭捷運，花了</a:t>
            </a:r>
            <a:r>
              <a:rPr lang="en-US" altLang="zh-TW" dirty="0" smtClean="0"/>
              <a:t>50</a:t>
            </a:r>
            <a:r>
              <a:rPr lang="zh-TW" altLang="en-US" dirty="0" smtClean="0"/>
              <a:t>元，餘額</a:t>
            </a:r>
            <a:r>
              <a:rPr lang="zh-TW" altLang="en-US" dirty="0"/>
              <a:t> </a:t>
            </a:r>
            <a:r>
              <a:rPr lang="en-US" altLang="zh-TW" dirty="0" smtClean="0"/>
              <a:t>150</a:t>
            </a:r>
            <a:r>
              <a:rPr lang="zh-TW" altLang="en-US" dirty="0" smtClean="0"/>
              <a:t>元</a:t>
            </a:r>
            <a:endParaRPr lang="en-US" altLang="zh-TW" dirty="0" smtClean="0"/>
          </a:p>
          <a:p>
            <a:r>
              <a:rPr lang="zh-TW" altLang="en-US" dirty="0" smtClean="0"/>
              <a:t>第</a:t>
            </a:r>
            <a:r>
              <a:rPr lang="en-US" altLang="zh-TW" dirty="0"/>
              <a:t>2</a:t>
            </a:r>
            <a:r>
              <a:rPr lang="zh-TW" altLang="en-US" dirty="0" smtClean="0"/>
              <a:t>次搭捷運，花了</a:t>
            </a:r>
            <a:r>
              <a:rPr lang="en-US" altLang="zh-TW" dirty="0"/>
              <a:t>3</a:t>
            </a:r>
            <a:r>
              <a:rPr lang="en-US" altLang="zh-TW" dirty="0" smtClean="0"/>
              <a:t>0</a:t>
            </a:r>
            <a:r>
              <a:rPr lang="zh-TW" altLang="en-US" dirty="0" smtClean="0"/>
              <a:t>元，餘額 </a:t>
            </a:r>
            <a:r>
              <a:rPr lang="en-US" altLang="zh-TW" dirty="0" smtClean="0"/>
              <a:t>120</a:t>
            </a:r>
            <a:r>
              <a:rPr lang="zh-TW" altLang="en-US" dirty="0" smtClean="0"/>
              <a:t>元</a:t>
            </a:r>
            <a:endParaRPr lang="en-US" altLang="zh-TW" dirty="0" smtClean="0"/>
          </a:p>
          <a:p>
            <a:r>
              <a:rPr lang="zh-TW" altLang="en-US" dirty="0" smtClean="0"/>
              <a:t>我把卡片弄丟不能搭了！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394675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Exercise </a:t>
            </a:r>
            <a:r>
              <a:rPr kumimoji="1" lang="en-US" altLang="zh-TW" dirty="0" smtClean="0"/>
              <a:t>21:</a:t>
            </a:r>
            <a:r>
              <a:rPr kumimoji="1" lang="zh-TW" altLang="en-US" dirty="0" smtClean="0"/>
              <a:t> 悠遊</a:t>
            </a:r>
            <a:r>
              <a:rPr kumimoji="1" lang="zh-TW" altLang="en-US" dirty="0"/>
              <a:t>卡搭捷運</a:t>
            </a:r>
            <a:r>
              <a:rPr kumimoji="1" lang="zh-TW" altLang="en-US" dirty="0" smtClean="0"/>
              <a:t>之偶爾有便車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 smtClean="0"/>
              <a:t>每次搭捷運會花 </a:t>
            </a:r>
            <a:r>
              <a:rPr kumimoji="1" lang="en-US" altLang="zh-TW" dirty="0" smtClean="0"/>
              <a:t>1~100</a:t>
            </a:r>
            <a:r>
              <a:rPr kumimoji="1" lang="zh-TW" altLang="en-US" dirty="0" smtClean="0"/>
              <a:t> 元，但每次搭乘前有 </a:t>
            </a:r>
            <a:r>
              <a:rPr kumimoji="1" lang="en-US" altLang="zh-TW" dirty="0" smtClean="0"/>
              <a:t>1/2</a:t>
            </a:r>
            <a:r>
              <a:rPr kumimoji="1" lang="zh-TW" altLang="en-US" dirty="0" smtClean="0"/>
              <a:t> 機率搭到便車，不用搭捷運，請</a:t>
            </a:r>
            <a:r>
              <a:rPr kumimoji="1" lang="zh-TW" altLang="en-US" dirty="0"/>
              <a:t>實作以下輸出：</a:t>
            </a:r>
          </a:p>
          <a:p>
            <a:endParaRPr kumimoji="1" lang="zh-TW" altLang="en-US" dirty="0"/>
          </a:p>
        </p:txBody>
      </p:sp>
      <p:sp>
        <p:nvSpPr>
          <p:cNvPr id="5" name="摺角紙張 4"/>
          <p:cNvSpPr/>
          <p:nvPr/>
        </p:nvSpPr>
        <p:spPr>
          <a:xfrm>
            <a:off x="2362200" y="3225800"/>
            <a:ext cx="6921500" cy="227330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zh-TW" altLang="en-US" b="1" u="sng" dirty="0" smtClean="0"/>
              <a:t>輸出：</a:t>
            </a:r>
            <a:endParaRPr lang="en-US" altLang="zh-TW" b="1" u="sng" dirty="0" smtClean="0"/>
          </a:p>
          <a:p>
            <a:r>
              <a:rPr lang="zh-TW" altLang="en-US" dirty="0" smtClean="0"/>
              <a:t>我的悠遊卡有</a:t>
            </a:r>
            <a:r>
              <a:rPr lang="en-US" altLang="zh-TW" dirty="0" smtClean="0"/>
              <a:t>200</a:t>
            </a:r>
            <a:r>
              <a:rPr lang="zh-TW" altLang="en-US" dirty="0" smtClean="0"/>
              <a:t>元</a:t>
            </a:r>
            <a:endParaRPr lang="en-US" altLang="zh-TW" dirty="0"/>
          </a:p>
          <a:p>
            <a:r>
              <a:rPr lang="zh-TW" altLang="en-US" dirty="0" smtClean="0"/>
              <a:t>第</a:t>
            </a:r>
            <a:r>
              <a:rPr lang="en-US" altLang="zh-TW" dirty="0" smtClean="0"/>
              <a:t>1</a:t>
            </a:r>
            <a:r>
              <a:rPr lang="zh-TW" altLang="en-US" dirty="0" smtClean="0"/>
              <a:t>次搭捷運，花了</a:t>
            </a:r>
            <a:r>
              <a:rPr lang="en-US" altLang="zh-TW" dirty="0" smtClean="0"/>
              <a:t>50</a:t>
            </a:r>
            <a:r>
              <a:rPr lang="zh-TW" altLang="en-US" dirty="0" smtClean="0"/>
              <a:t>元，餘額</a:t>
            </a:r>
            <a:r>
              <a:rPr lang="zh-TW" altLang="en-US" dirty="0"/>
              <a:t> </a:t>
            </a:r>
            <a:r>
              <a:rPr lang="en-US" altLang="zh-TW" dirty="0" smtClean="0"/>
              <a:t>150</a:t>
            </a:r>
            <a:r>
              <a:rPr lang="zh-TW" altLang="en-US" dirty="0" smtClean="0"/>
              <a:t>元</a:t>
            </a:r>
            <a:endParaRPr lang="en-US" altLang="zh-TW" dirty="0" smtClean="0"/>
          </a:p>
          <a:p>
            <a:r>
              <a:rPr lang="zh-TW" altLang="en-US" dirty="0" smtClean="0"/>
              <a:t>第</a:t>
            </a:r>
            <a:r>
              <a:rPr lang="en-US" altLang="zh-TW" dirty="0"/>
              <a:t>2</a:t>
            </a:r>
            <a:r>
              <a:rPr lang="zh-TW" altLang="en-US" dirty="0" smtClean="0"/>
              <a:t>次搭捷運，花了</a:t>
            </a:r>
            <a:r>
              <a:rPr lang="en-US" altLang="zh-TW" dirty="0"/>
              <a:t>3</a:t>
            </a:r>
            <a:r>
              <a:rPr lang="en-US" altLang="zh-TW" dirty="0" smtClean="0"/>
              <a:t>0</a:t>
            </a:r>
            <a:r>
              <a:rPr lang="zh-TW" altLang="en-US" dirty="0" smtClean="0"/>
              <a:t>元，餘額 </a:t>
            </a:r>
            <a:r>
              <a:rPr lang="en-US" altLang="zh-TW" dirty="0" smtClean="0"/>
              <a:t>120</a:t>
            </a:r>
            <a:r>
              <a:rPr lang="zh-TW" altLang="en-US" dirty="0" smtClean="0"/>
              <a:t>元</a:t>
            </a:r>
            <a:endParaRPr lang="en-US" altLang="zh-TW" dirty="0" smtClean="0"/>
          </a:p>
          <a:p>
            <a:r>
              <a:rPr lang="zh-TW" altLang="en-US" dirty="0" smtClean="0"/>
              <a:t>搭到便車！</a:t>
            </a:r>
            <a:endParaRPr lang="en-US" altLang="zh-TW" dirty="0" smtClean="0"/>
          </a:p>
          <a:p>
            <a:r>
              <a:rPr lang="zh-TW" altLang="en-US" dirty="0" smtClean="0"/>
              <a:t>第</a:t>
            </a:r>
            <a:r>
              <a:rPr lang="en-US" altLang="zh-TW" dirty="0" smtClean="0"/>
              <a:t>3</a:t>
            </a:r>
            <a:r>
              <a:rPr lang="zh-TW" altLang="en-US" dirty="0" smtClean="0"/>
              <a:t>次搭捷運，花了</a:t>
            </a:r>
            <a:r>
              <a:rPr lang="en-US" altLang="zh-TW" dirty="0" smtClean="0"/>
              <a:t>30</a:t>
            </a:r>
            <a:r>
              <a:rPr lang="zh-TW" altLang="en-US" dirty="0" smtClean="0"/>
              <a:t>元，餘額 </a:t>
            </a:r>
            <a:r>
              <a:rPr lang="en-US" altLang="zh-TW" dirty="0"/>
              <a:t>9</a:t>
            </a:r>
            <a:r>
              <a:rPr lang="en-US" altLang="zh-TW" dirty="0" smtClean="0"/>
              <a:t>0</a:t>
            </a:r>
            <a:r>
              <a:rPr lang="zh-TW" altLang="en-US" dirty="0" smtClean="0"/>
              <a:t>元</a:t>
            </a:r>
            <a:endParaRPr lang="en-US" altLang="zh-TW" dirty="0" smtClean="0"/>
          </a:p>
          <a:p>
            <a:r>
              <a:rPr lang="mr-IN" altLang="zh-TW" dirty="0" smtClean="0"/>
              <a:t>…</a:t>
            </a:r>
            <a:r>
              <a:rPr lang="en-US" altLang="zh-TW" dirty="0" smtClean="0"/>
              <a:t>..</a:t>
            </a:r>
          </a:p>
          <a:p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48131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Keynote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`break`,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`continue`</a:t>
            </a:r>
            <a:r>
              <a:rPr kumimoji="1" lang="zh-TW" altLang="en-US" dirty="0" smtClean="0"/>
              <a:t> 的應用情境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68852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恭喜成就達成！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313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 smtClean="0"/>
              <a:t>程式是什麼？</a:t>
            </a:r>
            <a:r>
              <a:rPr kumimoji="1" lang="en-US" altLang="zh-TW" dirty="0" smtClean="0"/>
              <a:t/>
            </a:r>
            <a:br>
              <a:rPr kumimoji="1" lang="en-US" altLang="zh-TW" dirty="0" smtClean="0"/>
            </a:br>
            <a:r>
              <a:rPr kumimoji="1" lang="zh-TW" altLang="en-US" dirty="0" smtClean="0"/>
              <a:t>寫程式該準備什麼？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53529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 smtClean="0"/>
              <a:t>程式到底在做什麼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dirty="0"/>
          </a:p>
        </p:txBody>
      </p:sp>
      <p:graphicFrame>
        <p:nvGraphicFramePr>
          <p:cNvPr id="5" name="資料圖表 4"/>
          <p:cNvGraphicFramePr/>
          <p:nvPr>
            <p:extLst>
              <p:ext uri="{D42A27DB-BD31-4B8C-83A1-F6EECF244321}">
                <p14:modId xmlns:p14="http://schemas.microsoft.com/office/powerpoint/2010/main" val="835524776"/>
              </p:ext>
            </p:extLst>
          </p:nvPr>
        </p:nvGraphicFramePr>
        <p:xfrm>
          <a:off x="1130300" y="2197099"/>
          <a:ext cx="101981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61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TW" altLang="en-US" dirty="0" smtClean="0"/>
              <a:t>工欲善其事，必先利其器</a:t>
            </a:r>
            <a:r>
              <a:rPr kumimoji="1" lang="en-US" altLang="zh-TW" dirty="0" smtClean="0"/>
              <a:t/>
            </a:r>
            <a:br>
              <a:rPr kumimoji="1" lang="en-US" altLang="zh-TW" dirty="0" smtClean="0"/>
            </a:br>
            <a:r>
              <a:rPr kumimoji="1" lang="zh-TW" altLang="en-US" dirty="0" smtClean="0"/>
              <a:t>寫程式該準備什麼？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kumimoji="1" lang="en-US" altLang="zh-TW" dirty="0" smtClean="0"/>
          </a:p>
          <a:p>
            <a:r>
              <a:rPr kumimoji="1" lang="en-US" altLang="zh-TW" dirty="0" smtClean="0"/>
              <a:t>Editors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程式編輯工具</a:t>
            </a:r>
            <a:r>
              <a:rPr kumimoji="1" lang="en-US" altLang="zh-TW" dirty="0" smtClean="0"/>
              <a:t>)</a:t>
            </a:r>
          </a:p>
          <a:p>
            <a:pPr lvl="1"/>
            <a:r>
              <a:rPr kumimoji="1" lang="en-US" altLang="zh-TW" dirty="0" smtClean="0"/>
              <a:t>Any </a:t>
            </a:r>
            <a:r>
              <a:rPr kumimoji="1" lang="en-US" altLang="zh-TW" dirty="0"/>
              <a:t>text </a:t>
            </a:r>
            <a:r>
              <a:rPr kumimoji="1" lang="en-US" altLang="zh-TW" dirty="0" smtClean="0"/>
              <a:t>editors</a:t>
            </a:r>
          </a:p>
          <a:p>
            <a:pPr lvl="1"/>
            <a:r>
              <a:rPr kumimoji="1" lang="en-US" altLang="zh-TW" dirty="0" smtClean="0"/>
              <a:t>E.g</a:t>
            </a:r>
            <a:r>
              <a:rPr kumimoji="1" lang="en-US" altLang="zh-TW" dirty="0"/>
              <a:t>. notepad++, sublime, vim, </a:t>
            </a:r>
            <a:r>
              <a:rPr kumimoji="1" lang="en-US" altLang="zh-TW" dirty="0" err="1"/>
              <a:t>Vscode</a:t>
            </a:r>
            <a:r>
              <a:rPr kumimoji="1" lang="en-US" altLang="zh-TW" dirty="0"/>
              <a:t>, </a:t>
            </a:r>
            <a:r>
              <a:rPr kumimoji="1" lang="en-US" altLang="zh-TW" dirty="0" smtClean="0"/>
              <a:t>Atom</a:t>
            </a:r>
          </a:p>
          <a:p>
            <a:endParaRPr kumimoji="1" lang="en-US" altLang="zh-TW" dirty="0" smtClean="0"/>
          </a:p>
          <a:p>
            <a:endParaRPr kumimoji="1" lang="en-US" altLang="zh-TW" dirty="0" smtClean="0"/>
          </a:p>
          <a:p>
            <a:endParaRPr kumimoji="1" lang="en-US" altLang="zh-TW" dirty="0"/>
          </a:p>
          <a:p>
            <a:r>
              <a:rPr kumimoji="1" lang="en-US" altLang="zh-TW" dirty="0"/>
              <a:t>Runtime </a:t>
            </a:r>
            <a:r>
              <a:rPr kumimoji="1" lang="en-US" altLang="zh-TW" dirty="0" smtClean="0"/>
              <a:t>Environment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</a:t>
            </a:r>
            <a:r>
              <a:rPr kumimoji="1" lang="zh-TW" altLang="en-US" dirty="0" smtClean="0"/>
              <a:t>程式執行環境</a:t>
            </a:r>
            <a:r>
              <a:rPr kumimoji="1" lang="en-US" altLang="zh-TW" dirty="0" smtClean="0"/>
              <a:t>)</a:t>
            </a:r>
            <a:endParaRPr kumimoji="1" lang="en-US" altLang="zh-TW" dirty="0"/>
          </a:p>
          <a:p>
            <a:pPr lvl="1"/>
            <a:r>
              <a:rPr kumimoji="1" lang="en-US" altLang="zh-TW" dirty="0" smtClean="0"/>
              <a:t>JavaScript: any modern browsers</a:t>
            </a:r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646475">
            <a:off x="6791592" y="5264667"/>
            <a:ext cx="4550567" cy="91011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092" y="1636299"/>
            <a:ext cx="1131375" cy="113137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0257" y="3873837"/>
            <a:ext cx="787422" cy="787422"/>
          </a:xfrm>
          <a:prstGeom prst="rect">
            <a:avLst/>
          </a:prstGeom>
        </p:spPr>
      </p:pic>
      <p:grpSp>
        <p:nvGrpSpPr>
          <p:cNvPr id="9" name="群組 8"/>
          <p:cNvGrpSpPr/>
          <p:nvPr/>
        </p:nvGrpSpPr>
        <p:grpSpPr>
          <a:xfrm>
            <a:off x="8439514" y="146049"/>
            <a:ext cx="3563217" cy="3568699"/>
            <a:chOff x="5956514" y="3289300"/>
            <a:chExt cx="3563217" cy="3568699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6452" b="89862" l="6154" r="94769">
                          <a14:foregroundMark x1="11538" y1="16283" x2="11538" y2="16283"/>
                          <a14:foregroundMark x1="6154" y1="15975" x2="6154" y2="15975"/>
                          <a14:foregroundMark x1="21385" y1="6452" x2="21385" y2="6452"/>
                          <a14:foregroundMark x1="89077" y1="21352" x2="89077" y2="21352"/>
                          <a14:foregroundMark x1="94769" y1="21352" x2="94769" y2="21352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956514" y="3289300"/>
              <a:ext cx="3563217" cy="3568699"/>
            </a:xfrm>
            <a:prstGeom prst="rect">
              <a:avLst/>
            </a:prstGeom>
          </p:spPr>
        </p:pic>
        <p:sp>
          <p:nvSpPr>
            <p:cNvPr id="8" name="文字方塊 7"/>
            <p:cNvSpPr txBox="1"/>
            <p:nvPr/>
          </p:nvSpPr>
          <p:spPr>
            <a:xfrm>
              <a:off x="6557208" y="3996431"/>
              <a:ext cx="2542383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TW" sz="2200" dirty="0" smtClean="0">
                  <a:latin typeface="Yuanti TC" charset="-120"/>
                  <a:ea typeface="Yuanti TC" charset="-120"/>
                  <a:cs typeface="Yuanti TC" charset="-120"/>
                </a:rPr>
                <a:t>IDE</a:t>
              </a:r>
            </a:p>
            <a:p>
              <a:r>
                <a:rPr kumimoji="1" lang="en-US" altLang="zh-TW" sz="1400" dirty="0" smtClean="0">
                  <a:latin typeface="Yuanti TC" charset="-120"/>
                  <a:ea typeface="Yuanti TC" charset="-120"/>
                  <a:cs typeface="Yuanti TC" charset="-120"/>
                </a:rPr>
                <a:t>(Integrated Development Environment)</a:t>
              </a:r>
            </a:p>
            <a:p>
              <a:endParaRPr kumimoji="1" lang="en-US" altLang="zh-TW" sz="2200" dirty="0">
                <a:latin typeface="Yuanti TC" charset="-120"/>
                <a:ea typeface="Yuanti TC" charset="-120"/>
                <a:cs typeface="Yuanti TC" charset="-120"/>
              </a:endParaRPr>
            </a:p>
            <a:p>
              <a:r>
                <a:rPr kumimoji="1" lang="zh-TW" altLang="en-US" dirty="0" smtClean="0">
                  <a:latin typeface="Yuanti TC" charset="-120"/>
                  <a:ea typeface="Yuanti TC" charset="-120"/>
                  <a:cs typeface="Yuanti TC" charset="-120"/>
                </a:rPr>
                <a:t>整合開發環境</a:t>
              </a:r>
              <a:endParaRPr kumimoji="1" lang="en-US" altLang="zh-TW" dirty="0">
                <a:latin typeface="Yuanti TC" charset="-120"/>
                <a:ea typeface="Yuanti TC" charset="-120"/>
                <a:cs typeface="Yuanti TC" charset="-120"/>
              </a:endParaRPr>
            </a:p>
          </p:txBody>
        </p:sp>
      </p:grpSp>
      <p:pic>
        <p:nvPicPr>
          <p:cNvPr id="10" name="圖片 9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33799" y="2536864"/>
            <a:ext cx="2032000" cy="101600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24162" y="3612425"/>
            <a:ext cx="1015127" cy="101512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5277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視差">
  <a:themeElements>
    <a:clrScheme name="視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視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視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38075</TotalTime>
  <Words>2000</Words>
  <Application>Microsoft Macintosh PowerPoint</Application>
  <PresentationFormat>寬螢幕</PresentationFormat>
  <Paragraphs>391</Paragraphs>
  <Slides>66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66</vt:i4>
      </vt:variant>
    </vt:vector>
  </HeadingPairs>
  <TitlesOfParts>
    <vt:vector size="74" baseType="lpstr">
      <vt:lpstr>Arial</vt:lpstr>
      <vt:lpstr>Calibri</vt:lpstr>
      <vt:lpstr>Consolas</vt:lpstr>
      <vt:lpstr>Corbel</vt:lpstr>
      <vt:lpstr>Mangal</vt:lpstr>
      <vt:lpstr>Yuanti TC</vt:lpstr>
      <vt:lpstr>新細明體</vt:lpstr>
      <vt:lpstr>視差</vt:lpstr>
      <vt:lpstr>基礎程式入門</vt:lpstr>
      <vt:lpstr>Outline</vt:lpstr>
      <vt:lpstr>起手式</vt:lpstr>
      <vt:lpstr>Mindset</vt:lpstr>
      <vt:lpstr>Scratch</vt:lpstr>
      <vt:lpstr>Scratch Web</vt:lpstr>
      <vt:lpstr>程式是什麼？ 寫程式該準備什麼？</vt:lpstr>
      <vt:lpstr>程式到底在做什麼</vt:lpstr>
      <vt:lpstr>工欲善其事，必先利其器 寫程式該準備什麼？</vt:lpstr>
      <vt:lpstr>JavaScript Online Tools</vt:lpstr>
      <vt:lpstr>暖身：Hello world</vt:lpstr>
      <vt:lpstr>Keynote</vt:lpstr>
      <vt:lpstr>電腦運算速度的碾壓</vt:lpstr>
      <vt:lpstr>課程</vt:lpstr>
      <vt:lpstr>Exercise 1: 大樂透中獎</vt:lpstr>
      <vt:lpstr>Keynote</vt:lpstr>
      <vt:lpstr>不同種類的資料</vt:lpstr>
      <vt:lpstr>課程</vt:lpstr>
      <vt:lpstr>課程</vt:lpstr>
      <vt:lpstr>Exercise 2: 不同的人相遇同一個對象</vt:lpstr>
      <vt:lpstr>Keynote</vt:lpstr>
      <vt:lpstr>放資料的盒子</vt:lpstr>
      <vt:lpstr>課程</vt:lpstr>
      <vt:lpstr>Exercise 3: 購物折扣</vt:lpstr>
      <vt:lpstr>Keynote</vt:lpstr>
      <vt:lpstr>Exercise 4: 第二個顧客</vt:lpstr>
      <vt:lpstr>設定一次 就能重複使用的料理鍋</vt:lpstr>
      <vt:lpstr>課程</vt:lpstr>
      <vt:lpstr>Exercise 5: 溫度度量轉換</vt:lpstr>
      <vt:lpstr>Exercise 6: 以函數改寫 Exercise 4</vt:lpstr>
      <vt:lpstr>Keynote</vt:lpstr>
      <vt:lpstr>向左走向右走</vt:lpstr>
      <vt:lpstr>課程</vt:lpstr>
      <vt:lpstr>Exercise 7: 年終獎金，員工的逆襲</vt:lpstr>
      <vt:lpstr>Exercise 8: 購物折扣再折扣</vt:lpstr>
      <vt:lpstr>Keynote</vt:lpstr>
      <vt:lpstr>因為很重要所以要說三次</vt:lpstr>
      <vt:lpstr>課程</vt:lpstr>
      <vt:lpstr>Exercise 9: 迴圈牛刀小試</vt:lpstr>
      <vt:lpstr>Exercise 10: 發紅包，人人有獎</vt:lpstr>
      <vt:lpstr>Exercise 11: 領紅包，數鈔票</vt:lpstr>
      <vt:lpstr>Keynote</vt:lpstr>
      <vt:lpstr>有很多抽屜的大盒子</vt:lpstr>
      <vt:lpstr>課程</vt:lpstr>
      <vt:lpstr>Exercise 12: 購物車想放就放</vt:lpstr>
      <vt:lpstr>Keynote</vt:lpstr>
      <vt:lpstr>一個便當吃不飽就吃兩個</vt:lpstr>
      <vt:lpstr>Exercise 13: 限量紅包，越早越大包</vt:lpstr>
      <vt:lpstr>Exercise 14: 輪流數鈔票</vt:lpstr>
      <vt:lpstr>Exercise 15: 輪流數鈔票，越數越少</vt:lpstr>
      <vt:lpstr>Exercise 16: 雙層迴圈經典題</vt:lpstr>
      <vt:lpstr>前人種樹 後人乘涼</vt:lpstr>
      <vt:lpstr>Exercise 17: 銀行利息四捨五入</vt:lpstr>
      <vt:lpstr>課程</vt:lpstr>
      <vt:lpstr>Exercise 18: 50% 中獎率的佛心冰棒</vt:lpstr>
      <vt:lpstr>Keynote</vt:lpstr>
      <vt:lpstr>儲值卡還能用幾次</vt:lpstr>
      <vt:lpstr>課程</vt:lpstr>
      <vt:lpstr>Exercise 19: 悠遊卡搭捷運</vt:lpstr>
      <vt:lpstr>Keynote</vt:lpstr>
      <vt:lpstr>打怪中離</vt:lpstr>
      <vt:lpstr>課程</vt:lpstr>
      <vt:lpstr>Exercise 20: 悠遊卡搭捷運之我是粗心鬼</vt:lpstr>
      <vt:lpstr>Exercise 21: 悠遊卡搭捷運之偶爾有便車</vt:lpstr>
      <vt:lpstr>Keynote</vt:lpstr>
      <vt:lpstr>恭喜成就達成！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tpo36518</dc:creator>
  <cp:lastModifiedBy>tpo36518</cp:lastModifiedBy>
  <cp:revision>139</cp:revision>
  <cp:lastPrinted>2018-04-02T22:02:14Z</cp:lastPrinted>
  <dcterms:created xsi:type="dcterms:W3CDTF">2018-03-17T02:23:53Z</dcterms:created>
  <dcterms:modified xsi:type="dcterms:W3CDTF">2018-11-27T00:09:23Z</dcterms:modified>
</cp:coreProperties>
</file>

<file path=docProps/thumbnail.jpeg>
</file>